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6"/>
    <p:sldMasterId id="2147483680" r:id="rId7"/>
    <p:sldMasterId id="2147483670" r:id="rId8"/>
  </p:sldMasterIdLst>
  <p:notesMasterIdLst>
    <p:notesMasterId r:id="rId41"/>
  </p:notesMasterIdLst>
  <p:handoutMasterIdLst>
    <p:handoutMasterId r:id="rId42"/>
  </p:handoutMasterIdLst>
  <p:sldIdLst>
    <p:sldId id="261" r:id="rId9"/>
    <p:sldId id="322" r:id="rId10"/>
    <p:sldId id="301" r:id="rId11"/>
    <p:sldId id="329" r:id="rId12"/>
    <p:sldId id="330" r:id="rId13"/>
    <p:sldId id="331" r:id="rId14"/>
    <p:sldId id="332" r:id="rId15"/>
    <p:sldId id="333" r:id="rId16"/>
    <p:sldId id="307" r:id="rId17"/>
    <p:sldId id="337" r:id="rId18"/>
    <p:sldId id="308" r:id="rId19"/>
    <p:sldId id="317" r:id="rId20"/>
    <p:sldId id="338" r:id="rId21"/>
    <p:sldId id="264" r:id="rId22"/>
    <p:sldId id="327" r:id="rId23"/>
    <p:sldId id="314" r:id="rId24"/>
    <p:sldId id="334" r:id="rId25"/>
    <p:sldId id="313" r:id="rId26"/>
    <p:sldId id="335" r:id="rId27"/>
    <p:sldId id="318" r:id="rId28"/>
    <p:sldId id="295" r:id="rId29"/>
    <p:sldId id="288" r:id="rId30"/>
    <p:sldId id="281" r:id="rId31"/>
    <p:sldId id="284" r:id="rId32"/>
    <p:sldId id="336" r:id="rId33"/>
    <p:sldId id="348" r:id="rId34"/>
    <p:sldId id="344" r:id="rId35"/>
    <p:sldId id="346" r:id="rId36"/>
    <p:sldId id="347" r:id="rId37"/>
    <p:sldId id="345" r:id="rId38"/>
    <p:sldId id="349" r:id="rId39"/>
    <p:sldId id="26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5frduIbvdVKj/tL98fkA==" hashData="BcllsAaq4bCzrGn0RiLo5tk32gGwpdqkiS0YQIvBJxleNSOaL0lMj4Raf57q1cSq4SXgMOVwIijKS4QYgyP1P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6FBF92-B64E-4486-85CA-5AA19C595D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C0F906-548B-4AA0-83CC-BD269795F5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61E3F9-2791-4C4F-9488-5148078BDB5F}" type="datetimeFigureOut">
              <a:rPr lang="en-US" smtClean="0"/>
              <a:t>2023/02/15</a:t>
            </a:fld>
            <a:endParaRPr lang="en-US"/>
          </a:p>
        </p:txBody>
      </p:sp>
      <p:sp>
        <p:nvSpPr>
          <p:cNvPr id="4" name="Footer Placeholder 3">
            <a:extLst>
              <a:ext uri="{FF2B5EF4-FFF2-40B4-BE49-F238E27FC236}">
                <a16:creationId xmlns:a16="http://schemas.microsoft.com/office/drawing/2014/main" id="{F09AB68B-D400-4AD4-8A17-C9E786FDC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5B17F0-5913-4149-BC9E-F7EE8D7215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3D5A4F-4019-44A2-B92C-017A4A20D96F}" type="slidenum">
              <a:rPr lang="en-US" smtClean="0"/>
              <a:t>‹#›</a:t>
            </a:fld>
            <a:endParaRPr lang="en-US"/>
          </a:p>
        </p:txBody>
      </p:sp>
    </p:spTree>
    <p:extLst>
      <p:ext uri="{BB962C8B-B14F-4D97-AF65-F5344CB8AC3E}">
        <p14:creationId xmlns:p14="http://schemas.microsoft.com/office/powerpoint/2010/main" val="2262155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A3669-6DE4-422F-A3C3-D2E155C08E77}" type="datetimeFigureOut">
              <a:rPr lang="en-CA" smtClean="0"/>
              <a:t>2023-02-15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60A7B-EABA-4D98-AC1B-ED2D2853DD10}" type="slidenum">
              <a:rPr lang="en-CA" smtClean="0"/>
              <a:t>‹#›</a:t>
            </a:fld>
            <a:endParaRPr lang="en-CA"/>
          </a:p>
        </p:txBody>
      </p:sp>
    </p:spTree>
    <p:extLst>
      <p:ext uri="{BB962C8B-B14F-4D97-AF65-F5344CB8AC3E}">
        <p14:creationId xmlns:p14="http://schemas.microsoft.com/office/powerpoint/2010/main" val="299936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uFX9F-KD7c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CA" sz="1800" i="1" kern="1200" dirty="0">
                <a:effectLst/>
                <a:latin typeface="Calibri" panose="020F0502020204030204" pitchFamily="34" charset="0"/>
                <a:ea typeface="Calibri" panose="020F0502020204030204" pitchFamily="34" charset="0"/>
                <a:cs typeface="Calibri" panose="020F0502020204030204" pitchFamily="34" charset="0"/>
              </a:rPr>
              <a:t>What is vaping? (Wait for responses. After hearing a few responses click and review slide).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200" dirty="0">
                <a:effectLst/>
                <a:latin typeface="Calibri" panose="020F0502020204030204" pitchFamily="34" charset="0"/>
                <a:ea typeface="Calibri" panose="020F0502020204030204" pitchFamily="34" charset="0"/>
                <a:cs typeface="Calibri" panose="020F0502020204030204" pitchFamily="34" charset="0"/>
              </a:rPr>
              <a:t>Vaping is the act of inhaling and exhaling aerosol produced by a vaping device. These are sometimes called an e-cigarette. The aerosols they produce often contain nicotine, flavouring, and sometimes cannabis </a:t>
            </a:r>
            <a:r>
              <a:rPr lang="en-CA" sz="1800" kern="1200" baseline="30000" dirty="0">
                <a:effectLst/>
                <a:latin typeface="Calibri" panose="020F0502020204030204" pitchFamily="34" charset="0"/>
                <a:ea typeface="Calibri" panose="020F0502020204030204" pitchFamily="34" charset="0"/>
                <a:cs typeface="Calibri" panose="020F0502020204030204" pitchFamily="34" charset="0"/>
              </a:rPr>
              <a:t>1; 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200" dirty="0">
                <a:effectLst/>
                <a:latin typeface="Calibri" panose="020F0502020204030204" pitchFamily="34" charset="0"/>
                <a:ea typeface="Calibri" panose="020F0502020204030204" pitchFamily="34" charset="0"/>
                <a:cs typeface="Calibri" panose="020F0502020204030204" pitchFamily="34" charset="0"/>
              </a:rPr>
              <a:t>Image: free from https://pixabay.com/photos/eliquid-ejuice-electronic-cigarette-3576069/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CA" sz="1800" kern="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7C4D39A7-DC74-41A3-A093-3B07289FF3B5}" type="slidenum">
              <a:rPr lang="en-US" smtClean="0"/>
              <a:t>2</a:t>
            </a:fld>
            <a:endParaRPr lang="en-US"/>
          </a:p>
        </p:txBody>
      </p:sp>
    </p:spTree>
    <p:extLst>
      <p:ext uri="{BB962C8B-B14F-4D97-AF65-F5344CB8AC3E}">
        <p14:creationId xmlns:p14="http://schemas.microsoft.com/office/powerpoint/2010/main" val="350197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What are some of these chemicals that are found? </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en-US" sz="1800" kern="1200" baseline="30000" dirty="0">
                <a:effectLst/>
                <a:latin typeface="Calibri" panose="020F0502020204030204" pitchFamily="34" charset="0"/>
                <a:ea typeface="Calibri" panose="020F0502020204030204" pitchFamily="34" charset="0"/>
                <a:cs typeface="Calibri" panose="020F0502020204030204" pitchFamily="34" charset="0"/>
              </a:rPr>
              <a:t> ; </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200" dirty="0">
                <a:effectLst/>
                <a:latin typeface="Calibri" panose="020F0502020204030204" pitchFamily="34" charset="0"/>
                <a:ea typeface="Calibri" panose="020F0502020204030204" pitchFamily="34" charset="0"/>
                <a:cs typeface="Calibri" panose="020F0502020204030204" pitchFamily="34" charset="0"/>
              </a:rPr>
              <a:t>Formaldehyde is a cancer-causing chemical used to preserve lab specimens. You may have seen specimens like frogs kept in a jar? This is the liquid that keeps them from decaying. This is  used in the embalming process after someone has died and before the deceased is  placed in a casket.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Acrolein is a biocide or pesticide, formed from the breakdown of glycerol during the heating process.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Nickel, tin, and aluminum are heavy metals. When a vape device is activated the heat may cause bits of particulate matter from the metal of the chamber or heating element to be released.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800" kern="1200" dirty="0">
                <a:effectLst/>
                <a:latin typeface="Calibri" panose="020F0502020204030204" pitchFamily="34" charset="0"/>
                <a:ea typeface="Calibri" panose="020F0502020204030204" pitchFamily="34" charset="0"/>
                <a:cs typeface="Calibri" panose="020F0502020204030204" pitchFamily="34" charset="0"/>
              </a:rPr>
              <a:t>, jar-162166_1280 (free for use)</a:t>
            </a:r>
            <a:br>
              <a:rPr lang="en-US" sz="1800" kern="1200" dirty="0">
                <a:effectLst/>
                <a:latin typeface="Calibri" panose="020F0502020204030204" pitchFamily="34" charset="0"/>
                <a:ea typeface="Calibri" panose="020F0502020204030204" pitchFamily="34" charset="0"/>
                <a:cs typeface="Calibri" panose="020F0502020204030204" pitchFamily="34" charset="0"/>
              </a:rPr>
            </a:br>
            <a:r>
              <a:rPr lang="en-US" sz="18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800" kern="1200" dirty="0">
                <a:effectLst/>
                <a:latin typeface="Calibri" panose="020F0502020204030204" pitchFamily="34" charset="0"/>
                <a:ea typeface="Calibri" panose="020F0502020204030204" pitchFamily="34" charset="0"/>
                <a:cs typeface="Calibri" panose="020F0502020204030204" pitchFamily="34" charset="0"/>
              </a:rPr>
              <a:t>, frog-1445824_1920 (free for 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800" kern="1200" dirty="0">
                <a:effectLst/>
                <a:latin typeface="Calibri" panose="020F0502020204030204" pitchFamily="34" charset="0"/>
                <a:ea typeface="Calibri" panose="020F0502020204030204" pitchFamily="34" charset="0"/>
                <a:cs typeface="Calibri" panose="020F0502020204030204" pitchFamily="34" charset="0"/>
              </a:rPr>
              <a:t>, herbicide-587589_1920 (free for use)</a:t>
            </a:r>
            <a:br>
              <a:rPr lang="en-US" sz="1800" b="1" kern="1200" dirty="0">
                <a:effectLst/>
                <a:latin typeface="Calibri" panose="020F0502020204030204" pitchFamily="34" charset="0"/>
                <a:ea typeface="Calibri" panose="020F0502020204030204" pitchFamily="34" charset="0"/>
                <a:cs typeface="Calibri" panose="020F0502020204030204" pitchFamily="34" charset="0"/>
              </a:rPr>
            </a:br>
            <a:r>
              <a:rPr lang="en-US" sz="1800" kern="1200" dirty="0">
                <a:effectLst/>
                <a:latin typeface="Calibri" panose="020F0502020204030204" pitchFamily="34" charset="0"/>
                <a:ea typeface="Calibri" panose="020F0502020204030204" pitchFamily="34" charset="0"/>
                <a:cs typeface="Calibri" panose="020F0502020204030204" pitchFamily="34" charset="0"/>
              </a:rPr>
              <a:t>Image: iStock-92092227 (purchased)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4D39A7-DC74-41A3-A093-3B07289FF3B5}" type="slidenum">
              <a:rPr lang="en-US" smtClean="0"/>
              <a:t>11</a:t>
            </a:fld>
            <a:endParaRPr lang="en-US"/>
          </a:p>
        </p:txBody>
      </p:sp>
    </p:spTree>
    <p:extLst>
      <p:ext uri="{BB962C8B-B14F-4D97-AF65-F5344CB8AC3E}">
        <p14:creationId xmlns:p14="http://schemas.microsoft.com/office/powerpoint/2010/main" val="81700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Do you think that vaping is safe? (listen to responses)</a:t>
            </a:r>
          </a:p>
          <a:p>
            <a:endParaRPr lang="en-US" baseline="0" dirty="0"/>
          </a:p>
          <a:p>
            <a:r>
              <a:rPr lang="en-US" baseline="0" dirty="0"/>
              <a:t>------------------------------</a:t>
            </a:r>
          </a:p>
          <a:p>
            <a:endParaRPr lang="en-US" baseline="0" dirty="0"/>
          </a:p>
          <a:p>
            <a:r>
              <a:rPr lang="en-US" baseline="0" dirty="0"/>
              <a:t>Image: </a:t>
            </a:r>
            <a:r>
              <a:rPr lang="en-US" baseline="0" dirty="0" err="1"/>
              <a:t>Pixabay</a:t>
            </a:r>
            <a:r>
              <a:rPr lang="en-US" baseline="0" dirty="0"/>
              <a:t>, ask-blackboard-356079 (free for use)</a:t>
            </a:r>
            <a:endParaRPr lang="en-US" dirty="0"/>
          </a:p>
        </p:txBody>
      </p:sp>
      <p:sp>
        <p:nvSpPr>
          <p:cNvPr id="4" name="Slide Number Placeholder 3"/>
          <p:cNvSpPr>
            <a:spLocks noGrp="1"/>
          </p:cNvSpPr>
          <p:nvPr>
            <p:ph type="sldNum" sz="quarter" idx="10"/>
          </p:nvPr>
        </p:nvSpPr>
        <p:spPr/>
        <p:txBody>
          <a:bodyPr/>
          <a:lstStyle/>
          <a:p>
            <a:fld id="{7C4D39A7-DC74-41A3-A093-3B07289FF3B5}" type="slidenum">
              <a:rPr lang="en-US" smtClean="0"/>
              <a:t>12</a:t>
            </a:fld>
            <a:endParaRPr lang="en-US"/>
          </a:p>
        </p:txBody>
      </p:sp>
    </p:spTree>
    <p:extLst>
      <p:ext uri="{BB962C8B-B14F-4D97-AF65-F5344CB8AC3E}">
        <p14:creationId xmlns:p14="http://schemas.microsoft.com/office/powerpoint/2010/main" val="3208838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Some advertisements claim that vaping is less harmful than smoking, but just because something may be less harmful does NOT mean that it is safe.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Let’s be clear: Vaping is not harmless. Evidence of potential health effects is sufficient to suggest that anybody who is not a current smoker of tobacco cigarettes should not vape electronic cigarettes.</a:t>
            </a:r>
            <a:r>
              <a:rPr lang="en-US" sz="1200" kern="1200" baseline="30000" dirty="0">
                <a:effectLst/>
                <a:latin typeface="Calibri" panose="020F0502020204030204" pitchFamily="34" charset="0"/>
                <a:ea typeface="Calibri" panose="020F0502020204030204" pitchFamily="34" charset="0"/>
                <a:cs typeface="Calibri" panose="020F0502020204030204" pitchFamily="34" charset="0"/>
              </a:rPr>
              <a:t>10</a:t>
            </a: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Since vaping is relatively new compared with smoking tobacco, we don’t yet know all of the short and long-term effects.  </a:t>
            </a:r>
            <a:r>
              <a:rPr lang="en-US" sz="1200" kern="1200" dirty="0">
                <a:effectLst/>
                <a:latin typeface="Calibri" panose="020F0502020204030204" pitchFamily="34" charset="0"/>
                <a:ea typeface="Calibri" panose="020F0502020204030204" pitchFamily="34" charset="0"/>
                <a:cs typeface="Calibri" panose="020F0502020204030204" pitchFamily="34" charset="0"/>
              </a:rPr>
              <a:t> So far, we do know that: </a:t>
            </a:r>
            <a:r>
              <a:rPr lang="en-CA"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1200" kern="1200" dirty="0">
                <a:effectLst/>
                <a:latin typeface="Calibri" panose="020F0502020204030204" pitchFamily="34" charset="0"/>
                <a:ea typeface="Calibri" panose="020F0502020204030204" pitchFamily="34" charset="0"/>
                <a:cs typeface="Calibri" panose="020F0502020204030204" pitchFamily="34" charset="0"/>
              </a:rPr>
              <a:t>   Chemicals inhaled while vaping can damage the lungs and cause or exacerbate breathing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 problems</a:t>
            </a:r>
            <a:r>
              <a:rPr lang="en-CA" sz="1200" kern="1200" baseline="30000" dirty="0">
                <a:effectLst/>
                <a:latin typeface="Calibri" panose="020F0502020204030204" pitchFamily="34" charset="0"/>
                <a:ea typeface="Calibri" panose="020F0502020204030204" pitchFamily="34" charset="0"/>
                <a:cs typeface="Calibri" panose="020F0502020204030204" pitchFamily="34" charset="0"/>
              </a:rPr>
              <a:t>11</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1200" kern="1200" dirty="0">
                <a:effectLst/>
                <a:latin typeface="Calibri" panose="020F0502020204030204" pitchFamily="34" charset="0"/>
                <a:ea typeface="Calibri" panose="020F0502020204030204" pitchFamily="34" charset="0"/>
                <a:cs typeface="Calibri" panose="020F0502020204030204" pitchFamily="34" charset="0"/>
              </a:rPr>
              <a:t>Vaping e-juice may have enough nicotine to be poisonous to young children if swallowed or absorbed by the skin</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en-CA" sz="1200" kern="1200" dirty="0">
                <a:effectLst/>
                <a:latin typeface="Calibri" panose="020F0502020204030204" pitchFamily="34" charset="0"/>
                <a:ea typeface="Calibri" panose="020F0502020204030204" pitchFamily="34" charset="0"/>
                <a:cs typeface="Calibri" panose="020F0502020204030204" pitchFamily="34"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1200" kern="1200" dirty="0">
                <a:effectLst/>
                <a:latin typeface="Calibri" panose="020F0502020204030204" pitchFamily="34" charset="0"/>
                <a:ea typeface="Calibri" panose="020F0502020204030204" pitchFamily="34" charset="0"/>
                <a:cs typeface="Calibri" panose="020F0502020204030204" pitchFamily="34" charset="0"/>
              </a:rPr>
              <a:t>Besides nicotine, vapour produced from an e-cigarette can contain and other heavy metals</a:t>
            </a:r>
            <a:r>
              <a:rPr lang="en-CA" sz="1200" kern="1200" baseline="30000" dirty="0">
                <a:effectLst/>
                <a:latin typeface="Calibri" panose="020F0502020204030204" pitchFamily="34" charset="0"/>
                <a:ea typeface="Calibri" panose="020F0502020204030204" pitchFamily="34" charset="0"/>
                <a:cs typeface="Calibri" panose="020F0502020204030204" pitchFamily="34" charset="0"/>
              </a:rPr>
              <a:t> ­</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en-CA" sz="1200" kern="1200" dirty="0">
                <a:effectLst/>
                <a:latin typeface="Calibri" panose="020F0502020204030204" pitchFamily="34" charset="0"/>
                <a:ea typeface="Calibri" panose="020F0502020204030204" pitchFamily="34" charset="0"/>
                <a:cs typeface="Calibri" panose="020F0502020204030204" pitchFamily="34"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1200" kern="1200" dirty="0">
                <a:effectLst/>
                <a:latin typeface="Calibri" panose="020F0502020204030204" pitchFamily="34" charset="0"/>
                <a:ea typeface="Calibri" panose="020F0502020204030204" pitchFamily="34" charset="0"/>
                <a:cs typeface="Calibri" panose="020F0502020204030204" pitchFamily="34" charset="0"/>
              </a:rPr>
              <a:t>If you share vaping devices there is a risk of spreading viruses and infectious diseases </a:t>
            </a:r>
            <a:r>
              <a:rPr lang="en-CA" sz="1200" kern="1200" baseline="30000" dirty="0">
                <a:effectLst/>
                <a:latin typeface="Calibri" panose="020F0502020204030204" pitchFamily="34" charset="0"/>
                <a:ea typeface="Calibri" panose="020F0502020204030204" pitchFamily="34" charset="0"/>
                <a:cs typeface="Calibri" panose="020F0502020204030204" pitchFamily="34" charset="0"/>
              </a:rPr>
              <a:t>12</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1200" kern="1200" dirty="0">
                <a:effectLst/>
                <a:latin typeface="Calibri" panose="020F0502020204030204" pitchFamily="34" charset="0"/>
                <a:ea typeface="Calibri" panose="020F0502020204030204" pitchFamily="34" charset="0"/>
                <a:cs typeface="Calibri" panose="020F0502020204030204" pitchFamily="34" charset="0"/>
              </a:rPr>
              <a:t>E-juice used in electronic cigarettes and vaping products often contain nicotine, which is addictive. </a:t>
            </a:r>
            <a:r>
              <a:rPr lang="en-US" sz="1200" kern="1200" dirty="0">
                <a:effectLst/>
                <a:latin typeface="Calibri" panose="020F0502020204030204" pitchFamily="34" charset="0"/>
                <a:ea typeface="Calibri" panose="020F0502020204030204" pitchFamily="34" charset="0"/>
                <a:cs typeface="Calibri" panose="020F0502020204030204" pitchFamily="34" charset="0"/>
              </a:rPr>
              <a:t>We will  discuss more about this shortly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1200" kern="1200" dirty="0">
                <a:effectLst/>
                <a:latin typeface="Calibri" panose="020F0502020204030204" pitchFamily="34" charset="0"/>
                <a:ea typeface="Calibri" panose="020F0502020204030204" pitchFamily="34" charset="0"/>
                <a:cs typeface="Calibri" panose="020F0502020204030204" pitchFamily="34" charset="0"/>
              </a:rPr>
              <a:t>Evidence suggests  youth who vape may be more likely to become tobacco smokers.</a:t>
            </a:r>
            <a:r>
              <a:rPr lang="en-CA" sz="1200" kern="1200" baseline="30000" dirty="0">
                <a:effectLst/>
                <a:latin typeface="Calibri" panose="020F0502020204030204" pitchFamily="34" charset="0"/>
                <a:ea typeface="Calibri" panose="020F0502020204030204" pitchFamily="34" charset="0"/>
                <a:cs typeface="Calibri" panose="020F0502020204030204" pitchFamily="34" charset="0"/>
              </a:rPr>
              <a:t>13</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The health effects of vaping should not be compared to the health effects of smoking, but rather compared to not vaping.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Considering  these chemicals and what is known in terms of the health effects, do you think that vaping is safe, compared to not vaping?</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2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r>
              <a:rPr lang="en-CA" sz="1200" kern="1200" dirty="0">
                <a:effectLst/>
                <a:latin typeface="Calibri" panose="020F0502020204030204" pitchFamily="34" charset="0"/>
                <a:ea typeface="Calibri" panose="020F0502020204030204" pitchFamily="34" charset="0"/>
                <a:cs typeface="Calibri" panose="020F0502020204030204" pitchFamily="34" charset="0"/>
              </a:rPr>
              <a:t>sign-304093_1280</a:t>
            </a:r>
            <a:r>
              <a:rPr lang="en-US" sz="1200" kern="1200" dirty="0">
                <a:effectLst/>
                <a:latin typeface="Calibri" panose="020F0502020204030204" pitchFamily="34" charset="0"/>
                <a:ea typeface="Calibri" panose="020F0502020204030204" pitchFamily="34" charset="0"/>
                <a:cs typeface="Calibri" panose="020F0502020204030204" pitchFamily="34" charset="0"/>
              </a:rPr>
              <a:t> (free for use)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C8A12B3-0EF9-4A18-BC87-B34BDA996A6C}" type="slidenum">
              <a:rPr lang="en-CA" smtClean="0"/>
              <a:t>13</a:t>
            </a:fld>
            <a:endParaRPr lang="en-CA"/>
          </a:p>
        </p:txBody>
      </p:sp>
    </p:spTree>
    <p:extLst>
      <p:ext uri="{BB962C8B-B14F-4D97-AF65-F5344CB8AC3E}">
        <p14:creationId xmlns:p14="http://schemas.microsoft.com/office/powerpoint/2010/main" val="389865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CA" dirty="0">
                <a:solidFill>
                  <a:schemeClr val="tx1"/>
                </a:solidFill>
              </a:rPr>
              <a:t>We know that most e-liquids contain nicotine. </a:t>
            </a:r>
          </a:p>
          <a:p>
            <a:pPr defTabSz="924916">
              <a:defRPr/>
            </a:pPr>
            <a:endParaRPr lang="en-CA" dirty="0">
              <a:solidFill>
                <a:schemeClr val="tx1"/>
              </a:solidFill>
            </a:endParaRPr>
          </a:p>
          <a:p>
            <a:pPr defTabSz="924916">
              <a:defRPr/>
            </a:pPr>
            <a:r>
              <a:rPr lang="en-CA" dirty="0">
                <a:solidFill>
                  <a:schemeClr val="tx1"/>
                </a:solidFill>
              </a:rPr>
              <a:t>But what is nicotine?</a:t>
            </a:r>
          </a:p>
          <a:p>
            <a:endParaRPr lang="en-US" dirty="0">
              <a:solidFill>
                <a:schemeClr val="tx1"/>
              </a:solidFill>
            </a:endParaRPr>
          </a:p>
          <a:p>
            <a:r>
              <a:rPr lang="en-US" dirty="0">
                <a:solidFill>
                  <a:schemeClr val="tx1"/>
                </a:solidFill>
              </a:rPr>
              <a:t>Nicotine is found naturally in the tobacco leaf</a:t>
            </a:r>
            <a:r>
              <a:rPr lang="en-US" baseline="30000" dirty="0">
                <a:solidFill>
                  <a:schemeClr val="tx1"/>
                </a:solidFill>
              </a:rPr>
              <a:t>14</a:t>
            </a:r>
            <a:r>
              <a:rPr lang="en-US" dirty="0">
                <a:solidFill>
                  <a:schemeClr val="tx1"/>
                </a:solidFill>
              </a:rPr>
              <a:t>  and is added to the e-liquid used in the vape. </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effectLst/>
              </a:rPr>
              <a:t>Image: iStock-856809470 (purchased)</a:t>
            </a:r>
            <a:endParaRPr lang="en-CA" baseline="0" dirty="0">
              <a:solidFill>
                <a:schemeClr val="tx1"/>
              </a:solidFill>
              <a:effectLst/>
            </a:endParaRPr>
          </a:p>
        </p:txBody>
      </p:sp>
      <p:sp>
        <p:nvSpPr>
          <p:cNvPr id="4" name="Slide Number Placeholder 3"/>
          <p:cNvSpPr>
            <a:spLocks noGrp="1"/>
          </p:cNvSpPr>
          <p:nvPr>
            <p:ph type="sldNum" sz="quarter" idx="10"/>
          </p:nvPr>
        </p:nvSpPr>
        <p:spPr/>
        <p:txBody>
          <a:bodyPr/>
          <a:lstStyle/>
          <a:p>
            <a:fld id="{7C4D39A7-DC74-41A3-A093-3B07289FF3B5}" type="slidenum">
              <a:rPr lang="en-US" smtClean="0"/>
              <a:t>14</a:t>
            </a:fld>
            <a:endParaRPr lang="en-US"/>
          </a:p>
        </p:txBody>
      </p:sp>
    </p:spTree>
    <p:extLst>
      <p:ext uri="{BB962C8B-B14F-4D97-AF65-F5344CB8AC3E}">
        <p14:creationId xmlns:p14="http://schemas.microsoft.com/office/powerpoint/2010/main" val="191967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Earlier we looked at the e-cigarette components and e-liquid, and how the aerosol is created that is inhaled. Now let’s discuss  how the aerosol enters and exits the body.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How it works</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Vaping liquid (aka e-liquid), which contains chemicals, is heated to become an aerosol.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The aerosol is inhaled through the mouth and lungs where its contents get absorbed into the bloodstream.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The remaining aerosol is exhaled.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73355" marR="0" indent="-173355">
              <a:lnSpc>
                <a:spcPct val="107000"/>
              </a:lnSpc>
              <a:spcBef>
                <a:spcPts val="0"/>
              </a:spcBef>
              <a:spcAft>
                <a:spcPts val="0"/>
              </a:spcAft>
            </a:pPr>
            <a:endParaRPr lang="en-US" dirty="0"/>
          </a:p>
          <a:p>
            <a:endParaRPr lang="en-US" dirty="0"/>
          </a:p>
        </p:txBody>
      </p:sp>
      <p:sp>
        <p:nvSpPr>
          <p:cNvPr id="4" name="Slide Number Placeholder 3"/>
          <p:cNvSpPr>
            <a:spLocks noGrp="1"/>
          </p:cNvSpPr>
          <p:nvPr>
            <p:ph type="sldNum" sz="quarter" idx="10"/>
          </p:nvPr>
        </p:nvSpPr>
        <p:spPr/>
        <p:txBody>
          <a:bodyPr/>
          <a:lstStyle/>
          <a:p>
            <a:fld id="{7C4D39A7-DC74-41A3-A093-3B07289FF3B5}" type="slidenum">
              <a:rPr lang="en-US" smtClean="0"/>
              <a:t>15</a:t>
            </a:fld>
            <a:endParaRPr lang="en-US"/>
          </a:p>
        </p:txBody>
      </p:sp>
    </p:spTree>
    <p:extLst>
      <p:ext uri="{BB962C8B-B14F-4D97-AF65-F5344CB8AC3E}">
        <p14:creationId xmlns:p14="http://schemas.microsoft.com/office/powerpoint/2010/main" val="237411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Once the aerosol is inhaled into the lungs, it can take as little as 10 seconds for nicotine to reach the brain</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15</a:t>
            </a:r>
            <a:r>
              <a:rPr lang="en-US" sz="1800" kern="1200" dirty="0">
                <a:effectLst/>
                <a:latin typeface="Calibri" panose="020F0502020204030204" pitchFamily="34" charset="0"/>
                <a:ea typeface="Calibri" panose="020F0502020204030204" pitchFamily="34" charset="0"/>
                <a:cs typeface="Calibri" panose="020F0502020204030204" pitchFamily="34"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This causes several reactions in the body that are immediate</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15</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Increased heart rate and blood pressure.</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Blood vessels constrict, causing a temperature drop in the hands and feet.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Brain waves are altered, and muscles relax.</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635635" marR="0" indent="-173355">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800" kern="1200" dirty="0">
                <a:effectLst/>
                <a:latin typeface="Calibri" panose="020F0502020204030204" pitchFamily="34" charset="0"/>
                <a:ea typeface="Calibri" panose="020F0502020204030204" pitchFamily="34" charset="0"/>
                <a:cs typeface="Calibri" panose="020F0502020204030204" pitchFamily="34" charset="0"/>
              </a:rPr>
              <a:t>, stopwatch-161539_1280 (free for 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800" kern="1200" dirty="0">
                <a:effectLst/>
                <a:latin typeface="Calibri" panose="020F0502020204030204" pitchFamily="34" charset="0"/>
                <a:ea typeface="Calibri" panose="020F0502020204030204" pitchFamily="34" charset="0"/>
                <a:cs typeface="Calibri" panose="020F0502020204030204" pitchFamily="34" charset="0"/>
              </a:rPr>
              <a:t>, heart-1143648_1920 (free for 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800" kern="1200" dirty="0">
                <a:effectLst/>
                <a:latin typeface="Calibri" panose="020F0502020204030204" pitchFamily="34" charset="0"/>
                <a:ea typeface="Calibri" panose="020F0502020204030204" pitchFamily="34" charset="0"/>
                <a:cs typeface="Calibri" panose="020F0502020204030204" pitchFamily="34" charset="0"/>
              </a:rPr>
              <a:t>, human-body-311864 (free for use)</a:t>
            </a:r>
            <a:br>
              <a:rPr lang="en-US" sz="1800" kern="1200" dirty="0">
                <a:effectLst/>
                <a:latin typeface="Calibri" panose="020F0502020204030204" pitchFamily="34" charset="0"/>
                <a:ea typeface="Calibri" panose="020F0502020204030204" pitchFamily="34" charset="0"/>
                <a:cs typeface="Calibri" panose="020F0502020204030204" pitchFamily="34" charset="0"/>
              </a:rPr>
            </a:br>
            <a:r>
              <a:rPr lang="en-US" sz="1800" kern="1200" dirty="0">
                <a:effectLst/>
                <a:latin typeface="Calibri" panose="020F0502020204030204" pitchFamily="34" charset="0"/>
                <a:ea typeface="Calibri" panose="020F0502020204030204" pitchFamily="34" charset="0"/>
                <a:cs typeface="Calibri" panose="020F0502020204030204" pitchFamily="34" charset="0"/>
              </a:rPr>
              <a:t>Image: iStock_618611610 (purchased)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800" kern="1200" dirty="0">
                <a:effectLst/>
                <a:latin typeface="Calibri" panose="020F0502020204030204" pitchFamily="34" charset="0"/>
                <a:ea typeface="Calibri" panose="020F0502020204030204" pitchFamily="34" charset="0"/>
              </a:rPr>
            </a:br>
            <a:br>
              <a:rPr lang="en-US" dirty="0"/>
            </a:br>
            <a:endParaRPr lang="en-US" dirty="0"/>
          </a:p>
        </p:txBody>
      </p:sp>
      <p:sp>
        <p:nvSpPr>
          <p:cNvPr id="4" name="Slide Number Placeholder 3"/>
          <p:cNvSpPr>
            <a:spLocks noGrp="1"/>
          </p:cNvSpPr>
          <p:nvPr>
            <p:ph type="sldNum" sz="quarter" idx="10"/>
          </p:nvPr>
        </p:nvSpPr>
        <p:spPr/>
        <p:txBody>
          <a:bodyPr/>
          <a:lstStyle/>
          <a:p>
            <a:fld id="{7C4D39A7-DC74-41A3-A093-3B07289FF3B5}" type="slidenum">
              <a:rPr lang="en-US" smtClean="0"/>
              <a:t>16</a:t>
            </a:fld>
            <a:endParaRPr lang="en-US"/>
          </a:p>
        </p:txBody>
      </p:sp>
    </p:spTree>
    <p:extLst>
      <p:ext uri="{BB962C8B-B14F-4D97-AF65-F5344CB8AC3E}">
        <p14:creationId xmlns:p14="http://schemas.microsoft.com/office/powerpoint/2010/main" val="2864832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There are also other effects of nicotine, especially on the developing brain of youth. This is because the adolescent brain is built to process a lot faster than the adult brain, to learn and adapt to its surroundings. When nicotine is introduced, it. alters this brain development, and  also affects memory and concentration</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en-CA" sz="1200" kern="1200" baseline="30000" dirty="0">
                <a:effectLst/>
                <a:latin typeface="Calibri" panose="020F0502020204030204" pitchFamily="34" charset="0"/>
                <a:ea typeface="Calibri" panose="020F0502020204030204" pitchFamily="34" charset="0"/>
                <a:cs typeface="Calibri" panose="020F0502020204030204" pitchFamily="34" charset="0"/>
              </a:rPr>
              <a:t> </a:t>
            </a:r>
            <a:r>
              <a:rPr lang="en-CA" sz="1200" i="1" kern="1200" dirty="0">
                <a:effectLst/>
                <a:latin typeface="Calibri" panose="020F0502020204030204" pitchFamily="34" charset="0"/>
                <a:ea typeface="Calibri" panose="020F0502020204030204" pitchFamily="34" charset="0"/>
                <a:cs typeface="Calibri" panose="020F0502020204030204" pitchFamily="34" charset="0"/>
              </a:rPr>
              <a:t>(click</a:t>
            </a:r>
            <a:r>
              <a:rPr lang="en-CA" sz="1200" kern="1200" dirty="0">
                <a:effectLst/>
                <a:latin typeface="Calibri" panose="020F0502020204030204" pitchFamily="34" charset="0"/>
                <a:ea typeface="Calibri" panose="020F0502020204030204" pitchFamily="34" charset="0"/>
                <a:cs typeface="Calibri" panose="020F0502020204030204" pitchFamily="34"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Nicotine is a highly addictive substance</a:t>
            </a:r>
            <a:r>
              <a:rPr lang="en-US" sz="1200" b="1" i="1" kern="12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200" dirty="0">
                <a:effectLst/>
                <a:latin typeface="Calibri" panose="020F0502020204030204" pitchFamily="34" charset="0"/>
                <a:ea typeface="Calibri" panose="020F0502020204030204" pitchFamily="34" charset="0"/>
                <a:cs typeface="Calibri" panose="020F0502020204030204" pitchFamily="34" charset="0"/>
              </a:rPr>
              <a:t>(click</a:t>
            </a:r>
            <a:r>
              <a:rPr lang="en-US" sz="1200" kern="1200" dirty="0">
                <a:effectLst/>
                <a:latin typeface="Calibri" panose="020F0502020204030204" pitchFamily="34" charset="0"/>
                <a:ea typeface="Calibri" panose="020F0502020204030204" pitchFamily="34" charset="0"/>
                <a:cs typeface="Calibri" panose="020F0502020204030204" pitchFamily="34" charset="0"/>
              </a:rPr>
              <a:t>). With  the speed at which the youth’s brain is processing, it also means  they may become dependent on nicotine at </a:t>
            </a:r>
            <a:r>
              <a:rPr lang="en-US" sz="1200" u="sng" kern="1200" dirty="0">
                <a:effectLst/>
                <a:latin typeface="Calibri" panose="020F0502020204030204" pitchFamily="34" charset="0"/>
                <a:ea typeface="Calibri" panose="020F0502020204030204" pitchFamily="34" charset="0"/>
                <a:cs typeface="Calibri" panose="020F0502020204030204" pitchFamily="34" charset="0"/>
              </a:rPr>
              <a:t>lower levels </a:t>
            </a:r>
            <a:r>
              <a:rPr lang="en-US" sz="1200" kern="1200" dirty="0">
                <a:effectLst/>
                <a:latin typeface="Calibri" panose="020F0502020204030204" pitchFamily="34" charset="0"/>
                <a:ea typeface="Calibri" panose="020F0502020204030204" pitchFamily="34" charset="0"/>
                <a:cs typeface="Calibri" panose="020F0502020204030204" pitchFamily="34" charset="0"/>
              </a:rPr>
              <a:t>of exposure than adults</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r>
              <a:rPr lang="en-CA" sz="1200" kern="1200" dirty="0">
                <a:effectLst/>
                <a:latin typeface="Calibri" panose="020F0502020204030204" pitchFamily="34" charset="0"/>
                <a:ea typeface="Calibri" panose="020F0502020204030204" pitchFamily="34" charset="0"/>
                <a:cs typeface="Calibri" panose="020F0502020204030204" pitchFamily="34" charset="0"/>
              </a:rPr>
              <a:t>As previously mentioned, research  suggests  young people who vape may be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CA" sz="1200" kern="1200" dirty="0">
                <a:effectLst/>
                <a:latin typeface="Calibri" panose="020F0502020204030204" pitchFamily="34" charset="0"/>
                <a:ea typeface="Calibri" panose="020F0502020204030204" pitchFamily="34" charset="0"/>
                <a:cs typeface="Calibri" panose="020F0502020204030204" pitchFamily="34" charset="0"/>
              </a:rPr>
              <a:t> more likely to start smoking tobacco cigarettes.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Addiction</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14</a:t>
            </a:r>
            <a:r>
              <a:rPr lang="en-US" sz="1200" kern="1200" dirty="0">
                <a:effectLst/>
                <a:latin typeface="Calibri" panose="020F0502020204030204" pitchFamily="34" charset="0"/>
                <a:ea typeface="Calibri" panose="020F0502020204030204" pitchFamily="34" charset="0"/>
                <a:cs typeface="Calibri" panose="020F0502020204030204" pitchFamily="34"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200" kern="1200" dirty="0">
                <a:effectLst/>
                <a:latin typeface="Calibri" panose="020F0502020204030204" pitchFamily="34" charset="0"/>
                <a:ea typeface="Calibri" panose="020F0502020204030204" pitchFamily="34" charset="0"/>
                <a:cs typeface="Calibri" panose="020F0502020204030204" pitchFamily="34" charset="0"/>
              </a:rPr>
              <a:t>Addiction means that a person cannot control their use of a substance. They will use it despite harmful consequences.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200" kern="1200" dirty="0">
                <a:effectLst/>
                <a:latin typeface="Calibri" panose="020F0502020204030204" pitchFamily="34" charset="0"/>
                <a:ea typeface="Calibri" panose="020F0502020204030204" pitchFamily="34" charset="0"/>
                <a:cs typeface="Calibri" panose="020F0502020204030204" pitchFamily="34" charset="0"/>
              </a:rPr>
              <a:t>Nicotine may cause a person to temporarily feel good or energized. It causes the release of natural chemicals in the brain that may make a person feel more alert and calmer.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200" kern="1200" dirty="0">
                <a:effectLst/>
                <a:latin typeface="Calibri" panose="020F0502020204030204" pitchFamily="34" charset="0"/>
                <a:ea typeface="Calibri" panose="020F0502020204030204" pitchFamily="34" charset="0"/>
                <a:cs typeface="Calibri" panose="020F0502020204030204" pitchFamily="34" charset="0"/>
              </a:rPr>
              <a:t>Over time, the body builds a tolerance to some of the effects of nicotine and the person must therefore continue to vape or smoke to make the effects last.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200" kern="1200" dirty="0">
                <a:effectLst/>
                <a:latin typeface="Calibri" panose="020F0502020204030204" pitchFamily="34" charset="0"/>
                <a:ea typeface="Calibri" panose="020F0502020204030204" pitchFamily="34" charset="0"/>
                <a:cs typeface="Calibri" panose="020F0502020204030204" pitchFamily="34" charset="0"/>
              </a:rPr>
              <a:t>When someone who vapes or smokes regularly goes without nicotine for a prolonged period, they often experience withdrawal symptoms such as irritability, anxiety, trouble sleeping, headaches, and cravings. Many people continue to vape or smoke to avoid these symptoms.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Image: iStock_000043608806 (purchased)</a:t>
            </a:r>
            <a:endParaRPr lang="en-CA" dirty="0"/>
          </a:p>
        </p:txBody>
      </p:sp>
      <p:sp>
        <p:nvSpPr>
          <p:cNvPr id="4" name="Slide Number Placeholder 3"/>
          <p:cNvSpPr>
            <a:spLocks noGrp="1"/>
          </p:cNvSpPr>
          <p:nvPr>
            <p:ph type="sldNum" sz="quarter" idx="5"/>
          </p:nvPr>
        </p:nvSpPr>
        <p:spPr/>
        <p:txBody>
          <a:bodyPr/>
          <a:lstStyle/>
          <a:p>
            <a:fld id="{7C8A12B3-0EF9-4A18-BC87-B34BDA996A6C}" type="slidenum">
              <a:rPr lang="en-CA" smtClean="0"/>
              <a:t>17</a:t>
            </a:fld>
            <a:endParaRPr lang="en-CA"/>
          </a:p>
        </p:txBody>
      </p:sp>
    </p:spTree>
    <p:extLst>
      <p:ext uri="{BB962C8B-B14F-4D97-AF65-F5344CB8AC3E}">
        <p14:creationId xmlns:p14="http://schemas.microsoft.com/office/powerpoint/2010/main" val="2259834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a:solidFill>
                  <a:schemeClr val="tx1"/>
                </a:solidFill>
                <a:effectLst/>
                <a:latin typeface="+mn-lt"/>
                <a:ea typeface="+mn-ea"/>
                <a:cs typeface="+mn-cs"/>
                <a:hlinkClick r:id="rId3"/>
              </a:rPr>
              <a:t>https://www.youtube.com/watch?v=uFX9F-KD7co</a:t>
            </a:r>
            <a:endParaRPr lang="en-US" sz="1200" kern="1200" dirty="0">
              <a:solidFill>
                <a:schemeClr val="tx1"/>
              </a:solidFill>
              <a:effectLst/>
              <a:latin typeface="+mn-lt"/>
              <a:ea typeface="+mn-ea"/>
              <a:cs typeface="+mn-cs"/>
            </a:endParaRPr>
          </a:p>
          <a:p>
            <a:endParaRPr lang="en-CA" dirty="0"/>
          </a:p>
          <a:p>
            <a:r>
              <a:rPr lang="en-US" dirty="0"/>
              <a:t>H</a:t>
            </a:r>
            <a:r>
              <a:rPr lang="en-CA" dirty="0"/>
              <a:t>ere is a video to explain a little better about how addiction to nicotine works.</a:t>
            </a:r>
          </a:p>
          <a:p>
            <a:r>
              <a:rPr lang="en-US" dirty="0"/>
              <a:t>-----------------------------------------------------------------</a:t>
            </a:r>
          </a:p>
          <a:p>
            <a:endParaRPr lang="en-US" dirty="0"/>
          </a:p>
          <a:p>
            <a:pPr marL="0" marR="0" lvl="0" indent="0" algn="l" defTabSz="924916" rtl="0" eaLnBrk="1" fontAlgn="auto" latinLnBrk="0" hangingPunct="1">
              <a:lnSpc>
                <a:spcPct val="100000"/>
              </a:lnSpc>
              <a:spcBef>
                <a:spcPts val="0"/>
              </a:spcBef>
              <a:spcAft>
                <a:spcPts val="0"/>
              </a:spcAft>
              <a:buClrTx/>
              <a:buSzTx/>
              <a:buFontTx/>
              <a:buNone/>
              <a:tabLst/>
              <a:defRPr/>
            </a:pPr>
            <a:r>
              <a:rPr lang="en-US" baseline="0" dirty="0"/>
              <a:t>Image: </a:t>
            </a:r>
            <a:r>
              <a:rPr lang="en-US" baseline="0" dirty="0" err="1"/>
              <a:t>Pixabay</a:t>
            </a:r>
            <a:r>
              <a:rPr lang="en-US" baseline="0" dirty="0"/>
              <a:t>, nobody-2798850_1920 (free for use)</a:t>
            </a:r>
            <a:endParaRPr lang="en-US" dirty="0"/>
          </a:p>
        </p:txBody>
      </p:sp>
      <p:sp>
        <p:nvSpPr>
          <p:cNvPr id="4" name="Slide Number Placeholder 3"/>
          <p:cNvSpPr>
            <a:spLocks noGrp="1"/>
          </p:cNvSpPr>
          <p:nvPr>
            <p:ph type="sldNum" sz="quarter" idx="10"/>
          </p:nvPr>
        </p:nvSpPr>
        <p:spPr/>
        <p:txBody>
          <a:bodyPr/>
          <a:lstStyle/>
          <a:p>
            <a:fld id="{7C4D39A7-DC74-41A3-A093-3B07289FF3B5}" type="slidenum">
              <a:rPr lang="en-US" smtClean="0"/>
              <a:t>18</a:t>
            </a:fld>
            <a:endParaRPr lang="en-US"/>
          </a:p>
        </p:txBody>
      </p:sp>
    </p:spTree>
    <p:extLst>
      <p:ext uri="{BB962C8B-B14F-4D97-AF65-F5344CB8AC3E}">
        <p14:creationId xmlns:p14="http://schemas.microsoft.com/office/powerpoint/2010/main" val="1612621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How much nicotine is too much? This can vary from person to person and is based on how much nicotine the body is used to consuming, and how often.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If liquid nicotine is consumed by drinking or absorbed through the skin it can be poisonous, causing </a:t>
            </a:r>
            <a:r>
              <a:rPr lang="en-US" sz="1200" kern="1200" dirty="0">
                <a:effectLst/>
                <a:latin typeface="Calibri" panose="020F0502020204030204" pitchFamily="34" charset="0"/>
                <a:ea typeface="Calibri" panose="020F0502020204030204" pitchFamily="34" charset="0"/>
                <a:cs typeface="Calibri" panose="020F0502020204030204" pitchFamily="34" charset="0"/>
              </a:rPr>
              <a:t>nausea or vomiting, a fast heartbeat, jitteriness and shakiness, difficulty breathing, seizures,</a:t>
            </a:r>
            <a:r>
              <a:rPr lang="en-CA" sz="1200" kern="1200" dirty="0">
                <a:effectLst/>
                <a:latin typeface="Calibri" panose="020F0502020204030204" pitchFamily="34" charset="0"/>
                <a:ea typeface="Calibri" panose="020F0502020204030204" pitchFamily="34" charset="0"/>
                <a:cs typeface="Calibri" panose="020F0502020204030204" pitchFamily="34" charset="0"/>
              </a:rPr>
              <a:t> or even lead to death,</a:t>
            </a:r>
            <a:r>
              <a:rPr lang="en-CA" sz="1200" kern="1200" baseline="30000" dirty="0">
                <a:effectLst/>
                <a:latin typeface="Calibri" panose="020F0502020204030204" pitchFamily="34" charset="0"/>
                <a:ea typeface="Calibri" panose="020F0502020204030204" pitchFamily="34" charset="0"/>
                <a:cs typeface="Calibri" panose="020F0502020204030204" pitchFamily="34" charset="0"/>
              </a:rPr>
              <a:t>15</a:t>
            </a:r>
            <a:r>
              <a:rPr lang="en-CA" sz="1200" kern="1200" dirty="0">
                <a:effectLst/>
                <a:latin typeface="Calibri" panose="020F0502020204030204" pitchFamily="34" charset="0"/>
                <a:ea typeface="Calibri" panose="020F0502020204030204" pitchFamily="34" charset="0"/>
                <a:cs typeface="Calibri" panose="020F0502020204030204" pitchFamily="34" charset="0"/>
              </a:rPr>
              <a:t> especially for a young child. This is an important fact  to consider if there are young children in a  home, such as younger siblings, when babysitting, or with pets.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How many of you have younger siblings or have babysat? </a:t>
            </a:r>
            <a:r>
              <a:rPr lang="en-CA" sz="1200" i="1" kern="1200" dirty="0">
                <a:effectLst/>
                <a:latin typeface="Calibri" panose="020F0502020204030204" pitchFamily="34" charset="0"/>
                <a:ea typeface="Calibri" panose="020F0502020204030204" pitchFamily="34" charset="0"/>
                <a:cs typeface="Calibri" panose="020F0502020204030204" pitchFamily="34" charset="0"/>
              </a:rPr>
              <a:t>(wait for students to raise hands)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How many times have you seen one of those children find and take something that looks neat or delicious without asking and play with it or put it in their mouth? </a:t>
            </a:r>
            <a:r>
              <a:rPr lang="en-CA" sz="1200" i="1" kern="1200" dirty="0">
                <a:effectLst/>
                <a:latin typeface="Calibri" panose="020F0502020204030204" pitchFamily="34" charset="0"/>
                <a:ea typeface="Calibri" panose="020F0502020204030204" pitchFamily="34" charset="0"/>
                <a:cs typeface="Calibri" panose="020F0502020204030204" pitchFamily="34" charset="0"/>
              </a:rPr>
              <a:t>(allow students to respond)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You can see how dangerous these e-liquids can be, especially with fun, fruity or candy flavours.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2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200" kern="1200" dirty="0">
                <a:effectLst/>
                <a:latin typeface="Calibri" panose="020F0502020204030204" pitchFamily="34" charset="0"/>
                <a:ea typeface="Calibri" panose="020F0502020204030204" pitchFamily="34" charset="0"/>
                <a:cs typeface="Calibri" panose="020F0502020204030204" pitchFamily="34" charset="0"/>
              </a:rPr>
              <a:t>, ask-blackboard-356079 (free for use)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7C8A12B3-0EF9-4A18-BC87-B34BDA996A6C}" type="slidenum">
              <a:rPr lang="en-CA" smtClean="0"/>
              <a:t>19</a:t>
            </a:fld>
            <a:endParaRPr lang="en-CA"/>
          </a:p>
        </p:txBody>
      </p:sp>
    </p:spTree>
    <p:extLst>
      <p:ext uri="{BB962C8B-B14F-4D97-AF65-F5344CB8AC3E}">
        <p14:creationId xmlns:p14="http://schemas.microsoft.com/office/powerpoint/2010/main" val="3962247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Sharing anything by mouth, including vaping devices, can increase the risk of spreading viruses or infections</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12</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200" dirty="0">
                <a:effectLst/>
                <a:latin typeface="Calibri" panose="020F0502020204030204" pitchFamily="34" charset="0"/>
                <a:ea typeface="Calibri" panose="020F0502020204030204" pitchFamily="34" charset="0"/>
                <a:cs typeface="Calibri" panose="020F0502020204030204" pitchFamily="34" charset="0"/>
              </a:rPr>
              <a:t>Even though if a </a:t>
            </a:r>
            <a:r>
              <a:rPr lang="en-CA" sz="1800" kern="1200" dirty="0" err="1">
                <a:effectLst/>
                <a:latin typeface="Calibri" panose="020F0502020204030204" pitchFamily="34" charset="0"/>
                <a:ea typeface="Calibri" panose="020F0502020204030204" pitchFamily="34" charset="0"/>
                <a:cs typeface="Calibri" panose="020F0502020204030204" pitchFamily="34" charset="0"/>
              </a:rPr>
              <a:t>a</a:t>
            </a:r>
            <a:r>
              <a:rPr lang="en-CA" sz="1800" kern="1200" dirty="0">
                <a:effectLst/>
                <a:latin typeface="Calibri" panose="020F0502020204030204" pitchFamily="34" charset="0"/>
                <a:ea typeface="Calibri" panose="020F0502020204030204" pitchFamily="34" charset="0"/>
                <a:cs typeface="Calibri" panose="020F0502020204030204" pitchFamily="34" charset="0"/>
              </a:rPr>
              <a:t> disposable tip is utilized used, it may not prevent the transmission of contagious diseases</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12</a:t>
            </a:r>
            <a:r>
              <a:rPr lang="en-CA" sz="1800" kern="1200" dirty="0">
                <a:effectLst/>
                <a:latin typeface="Calibri" panose="020F0502020204030204" pitchFamily="34" charset="0"/>
                <a:ea typeface="Calibri" panose="020F0502020204030204" pitchFamily="34" charset="0"/>
                <a:cs typeface="Calibri" panose="020F0502020204030204" pitchFamily="34" charset="0"/>
              </a:rPr>
              <a:t>.</a:t>
            </a:r>
            <a:r>
              <a:rPr lang="en-CA" sz="1800" kern="1200" baseline="300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iStock_1016599046 (purchased)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dirty="0"/>
          </a:p>
        </p:txBody>
      </p:sp>
      <p:sp>
        <p:nvSpPr>
          <p:cNvPr id="4" name="Slide Number Placeholder 3"/>
          <p:cNvSpPr>
            <a:spLocks noGrp="1"/>
          </p:cNvSpPr>
          <p:nvPr>
            <p:ph type="sldNum" sz="quarter" idx="10"/>
          </p:nvPr>
        </p:nvSpPr>
        <p:spPr/>
        <p:txBody>
          <a:bodyPr/>
          <a:lstStyle/>
          <a:p>
            <a:fld id="{7C4D39A7-DC74-41A3-A093-3B07289FF3B5}" type="slidenum">
              <a:rPr lang="en-US" smtClean="0"/>
              <a:t>20</a:t>
            </a:fld>
            <a:endParaRPr lang="en-US"/>
          </a:p>
        </p:txBody>
      </p:sp>
    </p:spTree>
    <p:extLst>
      <p:ext uri="{BB962C8B-B14F-4D97-AF65-F5344CB8AC3E}">
        <p14:creationId xmlns:p14="http://schemas.microsoft.com/office/powerpoint/2010/main" val="268158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CA" sz="2000" kern="1200" dirty="0">
                <a:effectLst/>
                <a:latin typeface="Calibri" panose="020F0502020204030204" pitchFamily="34" charset="0"/>
                <a:ea typeface="Calibri" panose="020F0502020204030204" pitchFamily="34" charset="0"/>
                <a:cs typeface="Calibri" panose="020F0502020204030204" pitchFamily="34" charset="0"/>
              </a:rPr>
              <a:t>Vaping devices have many designs and  different names. Examples include</a:t>
            </a:r>
            <a:r>
              <a:rPr lang="en-US" sz="20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CA" sz="2000" kern="1200" baseline="30000" dirty="0">
                <a:effectLst/>
                <a:latin typeface="Calibri" panose="020F0502020204030204" pitchFamily="34" charset="0"/>
                <a:ea typeface="Calibri" panose="020F0502020204030204" pitchFamily="34" charset="0"/>
                <a:cs typeface="Calibri" panose="020F0502020204030204" pitchFamily="34" charset="0"/>
              </a:rPr>
              <a:t>; </a:t>
            </a:r>
            <a:r>
              <a:rPr lang="en-US" sz="20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CA" sz="20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20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2000" kern="1200" dirty="0">
                <a:effectLst/>
                <a:latin typeface="Calibri" panose="020F0502020204030204" pitchFamily="34" charset="0"/>
                <a:ea typeface="Calibri" panose="020F0502020204030204" pitchFamily="34" charset="0"/>
                <a:cs typeface="Calibri" panose="020F0502020204030204" pitchFamily="34" charset="0"/>
              </a:rPr>
              <a:t>Vapes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2000" kern="1200" dirty="0">
                <a:effectLst/>
                <a:latin typeface="Calibri" panose="020F0502020204030204" pitchFamily="34" charset="0"/>
                <a:ea typeface="Calibri" panose="020F0502020204030204" pitchFamily="34" charset="0"/>
                <a:cs typeface="Calibri" panose="020F0502020204030204" pitchFamily="34" charset="0"/>
              </a:rPr>
              <a:t>E-cigarettes or e-cigs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2000" kern="1200" dirty="0">
                <a:effectLst/>
                <a:latin typeface="Calibri" panose="020F0502020204030204" pitchFamily="34" charset="0"/>
                <a:ea typeface="Calibri" panose="020F0502020204030204" pitchFamily="34" charset="0"/>
                <a:cs typeface="Calibri" panose="020F0502020204030204" pitchFamily="34" charset="0"/>
              </a:rPr>
              <a:t>Sub-ohms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2000" kern="1200" dirty="0">
                <a:effectLst/>
                <a:latin typeface="Calibri" panose="020F0502020204030204" pitchFamily="34" charset="0"/>
                <a:ea typeface="Calibri" panose="020F0502020204030204" pitchFamily="34" charset="0"/>
                <a:cs typeface="Calibri" panose="020F0502020204030204" pitchFamily="34" charset="0"/>
              </a:rPr>
              <a:t>Vape pens or e-pens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2000" kern="1200" dirty="0">
                <a:effectLst/>
                <a:latin typeface="Calibri" panose="020F0502020204030204" pitchFamily="34" charset="0"/>
                <a:ea typeface="Calibri" panose="020F0502020204030204" pitchFamily="34" charset="0"/>
                <a:cs typeface="Calibri" panose="020F0502020204030204" pitchFamily="34" charset="0"/>
              </a:rPr>
              <a:t>Electronic nicotine delivery systems (ENDS)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2000" kern="1200" dirty="0">
                <a:effectLst/>
                <a:latin typeface="Calibri" panose="020F0502020204030204" pitchFamily="34" charset="0"/>
                <a:ea typeface="Calibri" panose="020F0502020204030204" pitchFamily="34" charset="0"/>
                <a:cs typeface="Calibri" panose="020F0502020204030204" pitchFamily="34" charset="0"/>
              </a:rPr>
              <a:t>Dab pens (used for ‘dabbing’ cannabis)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20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1200" dirty="0">
                <a:effectLst/>
                <a:latin typeface="Calibri" panose="020F0502020204030204" pitchFamily="34" charset="0"/>
                <a:ea typeface="Calibri" panose="020F0502020204030204" pitchFamily="34" charset="0"/>
                <a:cs typeface="Calibri" panose="020F0502020204030204" pitchFamily="34" charset="0"/>
              </a:rPr>
              <a:t>There are two kinds of vaping devices</a:t>
            </a:r>
            <a:r>
              <a:rPr lang="en-US" sz="20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2000" kern="1200" dirty="0">
                <a:effectLst/>
                <a:latin typeface="Calibri" panose="020F0502020204030204" pitchFamily="34" charset="0"/>
                <a:ea typeface="Calibri" panose="020F0502020204030204" pitchFamily="34" charset="0"/>
                <a:cs typeface="Calibri" panose="020F0502020204030204" pitchFamily="34" charset="0"/>
              </a:rPr>
              <a: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000" b="1" kern="1200" dirty="0">
                <a:effectLst/>
                <a:latin typeface="Calibri" panose="020F0502020204030204" pitchFamily="34" charset="0"/>
                <a:ea typeface="Calibri" panose="020F0502020204030204" pitchFamily="34" charset="0"/>
                <a:cs typeface="Calibri" panose="020F0502020204030204" pitchFamily="34" charset="0"/>
              </a:rPr>
              <a:t>Open: </a:t>
            </a:r>
            <a:r>
              <a:rPr lang="en-US" sz="2000" kern="1200" dirty="0">
                <a:effectLst/>
                <a:latin typeface="Calibri" panose="020F0502020204030204" pitchFamily="34" charset="0"/>
                <a:ea typeface="Calibri" panose="020F0502020204030204" pitchFamily="34" charset="0"/>
                <a:cs typeface="Calibri" panose="020F0502020204030204" pitchFamily="34" charset="0"/>
              </a:rPr>
              <a:t>can be refilled with vaping liquid</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000" b="1" kern="1200" dirty="0">
                <a:effectLst/>
                <a:latin typeface="Calibri" panose="020F0502020204030204" pitchFamily="34" charset="0"/>
                <a:ea typeface="Calibri" panose="020F0502020204030204" pitchFamily="34" charset="0"/>
                <a:cs typeface="Calibri" panose="020F0502020204030204" pitchFamily="34" charset="0"/>
              </a:rPr>
              <a:t>Closed: </a:t>
            </a:r>
            <a:r>
              <a:rPr lang="en-US" sz="2000" kern="1200" dirty="0">
                <a:effectLst/>
                <a:latin typeface="Calibri" panose="020F0502020204030204" pitchFamily="34" charset="0"/>
                <a:ea typeface="Calibri" panose="020F0502020204030204" pitchFamily="34" charset="0"/>
                <a:cs typeface="Calibri" panose="020F0502020204030204" pitchFamily="34" charset="0"/>
              </a:rPr>
              <a:t>the whole product, or the part that holds the vaping substances, can’t be refilled. </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1200" dirty="0">
                <a:effectLst/>
                <a:latin typeface="Calibri" panose="020F0502020204030204" pitchFamily="34" charset="0"/>
                <a:ea typeface="Calibri" panose="020F0502020204030204" pitchFamily="34" charset="0"/>
                <a:cs typeface="Calibri" panose="020F0502020204030204" pitchFamily="34" charset="0"/>
              </a:rPr>
              <a:t>Image: iStock-515644950 (purchased)</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C4D39A7-DC74-41A3-A093-3B07289FF3B5}" type="slidenum">
              <a:rPr lang="en-US" smtClean="0"/>
              <a:t>3</a:t>
            </a:fld>
            <a:endParaRPr lang="en-US"/>
          </a:p>
        </p:txBody>
      </p:sp>
    </p:spTree>
    <p:extLst>
      <p:ext uri="{BB962C8B-B14F-4D97-AF65-F5344CB8AC3E}">
        <p14:creationId xmlns:p14="http://schemas.microsoft.com/office/powerpoint/2010/main" val="3935947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CA" sz="1800" kern="1200" dirty="0">
                <a:effectLst/>
                <a:latin typeface="Calibri" panose="020F0502020204030204" pitchFamily="34" charset="0"/>
                <a:ea typeface="Calibri" panose="020F0502020204030204" pitchFamily="34" charset="0"/>
                <a:cs typeface="Calibri" panose="020F0502020204030204" pitchFamily="34" charset="0"/>
              </a:rPr>
              <a:t>A young person who starts smoking could become a lifelong customer to the tobacco industry.</a:t>
            </a:r>
            <a:r>
              <a:rPr lang="en-CA" sz="1800" kern="1200" baseline="30000" dirty="0">
                <a:effectLst/>
                <a:latin typeface="Calibri" panose="020F0502020204030204" pitchFamily="34" charset="0"/>
                <a:ea typeface="Calibri" panose="020F0502020204030204" pitchFamily="34" charset="0"/>
                <a:cs typeface="Calibri" panose="020F0502020204030204" pitchFamily="34" charset="0"/>
              </a:rPr>
              <a:t>16</a:t>
            </a:r>
          </a:p>
          <a:p>
            <a:pPr marL="0" marR="0">
              <a:lnSpc>
                <a:spcPct val="107000"/>
              </a:lnSpc>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Public health campaigns have helped to increase awareness of the negative health effects of tobacco cigarettes over the past several decades, and smoking rates have significantly declined</a:t>
            </a:r>
            <a:r>
              <a:rPr lang="en-US" sz="1800" kern="1200" baseline="30000" dirty="0">
                <a:effectLst/>
                <a:latin typeface="Calibri" panose="020F0502020204030204" pitchFamily="34" charset="0"/>
                <a:ea typeface="Calibri" panose="020F0502020204030204" pitchFamily="34" charset="0"/>
                <a:cs typeface="Calibri" panose="020F0502020204030204" pitchFamily="34" charset="0"/>
              </a:rPr>
              <a:t>17</a:t>
            </a:r>
            <a:r>
              <a:rPr lang="en-US" dirty="0"/>
              <a:t>.</a:t>
            </a:r>
            <a:r>
              <a:rPr lang="en-CA" sz="1800" kern="12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a:effectLst/>
                <a:latin typeface="Calibri" panose="020F0502020204030204" pitchFamily="34" charset="0"/>
                <a:ea typeface="Calibri" panose="020F0502020204030204" pitchFamily="34" charset="0"/>
                <a:cs typeface="Calibri" panose="020F0502020204030204" pitchFamily="34" charset="0"/>
              </a:rPr>
              <a:t>Some companies producing vaping devices are now owned by multinational tobacco companies.</a:t>
            </a:r>
            <a:r>
              <a:rPr lang="en-US" sz="1800" kern="1200" baseline="30000" dirty="0">
                <a:effectLst/>
                <a:latin typeface="Calibri" panose="020F0502020204030204" pitchFamily="34" charset="0"/>
                <a:ea typeface="Calibri" panose="020F0502020204030204" pitchFamily="34" charset="0"/>
                <a:cs typeface="Calibri" panose="020F0502020204030204" pitchFamily="34" charset="0"/>
              </a:rPr>
              <a:t>18</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sz="1800" kern="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Vaping products that contain nicotine are sometimes suggested as potential tools to help adults quit smoking despite the current lack of conclusive evidence that they are effective for this. Emerging evidence has shown that vaping may increase the likelihood that a young person will start smoking tobacco.</a:t>
            </a:r>
            <a:r>
              <a:rPr lang="en-US" sz="1800" kern="1200" baseline="30000" dirty="0">
                <a:effectLst/>
                <a:latin typeface="Calibri" panose="020F0502020204030204" pitchFamily="34" charset="0"/>
                <a:ea typeface="Calibri" panose="020F0502020204030204" pitchFamily="34" charset="0"/>
                <a:cs typeface="Calibri" panose="020F0502020204030204" pitchFamily="34" charset="0"/>
              </a:rPr>
              <a:t>19</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200" dirty="0">
                <a:effectLst/>
                <a:latin typeface="Calibri" panose="020F0502020204030204" pitchFamily="34" charset="0"/>
                <a:ea typeface="Calibri" panose="020F0502020204030204" pitchFamily="34" charset="0"/>
                <a:cs typeface="Calibri" panose="020F0502020204030204" pitchFamily="34" charset="0"/>
              </a:rPr>
              <a:t>A main reason for marketing is to sell more product to more people.</a:t>
            </a:r>
          </a:p>
          <a:p>
            <a:pPr marL="0" marR="0">
              <a:lnSpc>
                <a:spcPct val="107000"/>
              </a:lnSpc>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Governments are now taking steps to regulate marketing and protect the health of young people</a:t>
            </a:r>
            <a:r>
              <a:rPr lang="en-US" sz="1800" kern="1200" baseline="30000" dirty="0">
                <a:effectLst/>
                <a:latin typeface="Calibri" panose="020F0502020204030204" pitchFamily="34" charset="0"/>
                <a:ea typeface="Calibri" panose="020F0502020204030204" pitchFamily="34" charset="0"/>
                <a:cs typeface="Calibri" panose="020F0502020204030204" pitchFamily="34" charset="0"/>
              </a:rPr>
              <a:t>20</a:t>
            </a:r>
            <a:r>
              <a:rPr lang="en-CA"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Be critical of advertisements you may see in stores, the internet, and on </a:t>
            </a:r>
            <a:r>
              <a:rPr lang="en-US" sz="1800" kern="1200">
                <a:effectLst/>
                <a:latin typeface="Calibri" panose="020F0502020204030204" pitchFamily="34" charset="0"/>
                <a:ea typeface="Calibri" panose="020F0502020204030204" pitchFamily="34" charset="0"/>
                <a:cs typeface="Calibri" panose="020F0502020204030204" pitchFamily="34" charset="0"/>
              </a:rPr>
              <a:t>social media.</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800" kern="1200" dirty="0">
                <a:effectLst/>
                <a:latin typeface="Calibri" panose="020F0502020204030204" pitchFamily="34" charset="0"/>
                <a:ea typeface="Calibri" panose="020F0502020204030204" pitchFamily="34" charset="0"/>
                <a:cs typeface="Calibri" panose="020F0502020204030204" pitchFamily="34" charset="0"/>
              </a:rPr>
              <a:t>, interaction-1233873_1920 (free for 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C4D39A7-DC74-41A3-A093-3B07289FF3B5}" type="slidenum">
              <a:rPr lang="en-US" smtClean="0"/>
              <a:t>21</a:t>
            </a:fld>
            <a:endParaRPr lang="en-US"/>
          </a:p>
        </p:txBody>
      </p:sp>
    </p:spTree>
    <p:extLst>
      <p:ext uri="{BB962C8B-B14F-4D97-AF65-F5344CB8AC3E}">
        <p14:creationId xmlns:p14="http://schemas.microsoft.com/office/powerpoint/2010/main" val="2464812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You will have noticed the signs entering your school, you are not able to smoke or vape in the school or on the property</a:t>
            </a:r>
            <a:r>
              <a:rPr lang="en-US" sz="1800" kern="1200" baseline="30000" dirty="0">
                <a:effectLst/>
                <a:latin typeface="Calibri" panose="020F0502020204030204" pitchFamily="34" charset="0"/>
                <a:ea typeface="Calibri" panose="020F0502020204030204" pitchFamily="34" charset="0"/>
                <a:cs typeface="Calibri" panose="020F0502020204030204" pitchFamily="34" charset="0"/>
              </a:rPr>
              <a:t>21</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You also cannot vape on public areas withing 20 </a:t>
            </a:r>
            <a:r>
              <a:rPr lang="en-US" sz="1800" u="sng" kern="1200" dirty="0" err="1">
                <a:solidFill>
                  <a:srgbClr val="0563C1"/>
                </a:solidFill>
                <a:effectLst/>
                <a:latin typeface="Calibri" panose="020F0502020204030204" pitchFamily="34" charset="0"/>
                <a:ea typeface="Calibri" panose="020F0502020204030204" pitchFamily="34" charset="0"/>
                <a:cs typeface="Calibri" panose="020F0502020204030204" pitchFamily="34" charset="0"/>
              </a:rPr>
              <a:t>metres</a:t>
            </a:r>
            <a:r>
              <a:rPr lang="en-US" sz="1800" u="sng" kern="12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of school grounds.</a:t>
            </a:r>
            <a:r>
              <a:rPr lang="en-US" sz="1800" u="sng" kern="1200"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22</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What is the legal age  to purchase e-cigarettes, vaping devices, or vaping products?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(wait for a few responses)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As per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The</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Smoke Free Ontario Act</a:t>
            </a:r>
            <a:r>
              <a:rPr lang="en-US" sz="1800" kern="1200" dirty="0">
                <a:effectLst/>
                <a:latin typeface="Calibri" panose="020F0502020204030204" pitchFamily="34" charset="0"/>
                <a:ea typeface="Calibri" panose="020F0502020204030204" pitchFamily="34" charset="0"/>
                <a:cs typeface="Calibri" panose="020F0502020204030204" pitchFamily="34" charset="0"/>
              </a:rPr>
              <a:t>, it is illegal to sell or provide e-cigarettes, vaping devices, or vaping products to someone under the age of 19.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People who violate the Smoke Free Ontario Act by selling to people underage or those who use a vaping device in a prohibited place such as schools may be subjected to hefty fines. It’s important to note that you don’t have to be caught inhaling from a vaping device to be fined – merely holding an activated vaping device in a prohibited location counts as a violation.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800" kern="1200" dirty="0">
                <a:effectLst/>
                <a:latin typeface="Calibri" panose="020F0502020204030204" pitchFamily="34" charset="0"/>
                <a:ea typeface="Calibri" panose="020F0502020204030204" pitchFamily="34" charset="0"/>
                <a:cs typeface="Calibri" panose="020F0502020204030204" pitchFamily="34" charset="0"/>
              </a:rPr>
              <a:t>, gavel-568417_1920 (free for 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335769-A782-45BC-A8C4-CF96A896FA2D}" type="slidenum">
              <a:rPr lang="en-US" smtClean="0"/>
              <a:t>22</a:t>
            </a:fld>
            <a:endParaRPr lang="en-US"/>
          </a:p>
        </p:txBody>
      </p:sp>
    </p:spTree>
    <p:extLst>
      <p:ext uri="{BB962C8B-B14F-4D97-AF65-F5344CB8AC3E}">
        <p14:creationId xmlns:p14="http://schemas.microsoft.com/office/powerpoint/2010/main" val="4097238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easier to avoid vaping and say no now than to quit later. If you’ve already started vaping or smoking, it’s never too late to stop. </a:t>
            </a:r>
          </a:p>
          <a:p>
            <a:endParaRPr lang="en-US" baseline="0" dirty="0"/>
          </a:p>
          <a:p>
            <a:r>
              <a:rPr lang="en-US" baseline="0" dirty="0"/>
              <a:t>If a person doesn’t want to vape, and it is offered to them or they are pressured, what are some different ways that a person can say no? </a:t>
            </a:r>
          </a:p>
          <a:p>
            <a:r>
              <a:rPr lang="en-US" i="1" baseline="0" dirty="0"/>
              <a:t>(Record the responses on flip chart paper or smart board.)</a:t>
            </a:r>
          </a:p>
          <a:p>
            <a:endParaRPr lang="en-US" baseline="0" dirty="0"/>
          </a:p>
          <a:p>
            <a:r>
              <a:rPr lang="en-US" i="1" baseline="0" dirty="0"/>
              <a:t>*When completed, (click), and review items on slide adding to their suggestions.</a:t>
            </a:r>
            <a:r>
              <a:rPr lang="en-US" i="1" baseline="30000" dirty="0"/>
              <a:t>23</a:t>
            </a:r>
            <a:endParaRPr lang="en-US" i="1" baseline="0" dirty="0"/>
          </a:p>
          <a:p>
            <a:pPr marL="173422" indent="-173422">
              <a:buFont typeface="Arial" panose="020B0604020202020204" pitchFamily="34" charset="0"/>
              <a:buChar char="•"/>
            </a:pPr>
            <a:r>
              <a:rPr lang="en-CA" dirty="0">
                <a:solidFill>
                  <a:schemeClr val="tx1"/>
                </a:solidFill>
              </a:rPr>
              <a:t>Use humor or change the subject.</a:t>
            </a:r>
          </a:p>
          <a:p>
            <a:pPr marL="173422" indent="-173422">
              <a:buFont typeface="Arial" panose="020B0604020202020204" pitchFamily="34" charset="0"/>
              <a:buChar char="•"/>
            </a:pPr>
            <a:r>
              <a:rPr lang="en-CA" dirty="0">
                <a:solidFill>
                  <a:schemeClr val="tx1"/>
                </a:solidFill>
              </a:rPr>
              <a:t>Say you have a health issue like asthma, or say you want to stay healthy. </a:t>
            </a:r>
          </a:p>
          <a:p>
            <a:pPr marL="173422" indent="-173422">
              <a:buFont typeface="Arial" panose="020B0604020202020204" pitchFamily="34" charset="0"/>
              <a:buChar char="•"/>
            </a:pPr>
            <a:r>
              <a:rPr lang="en-CA" dirty="0">
                <a:solidFill>
                  <a:schemeClr val="tx1"/>
                </a:solidFill>
              </a:rPr>
              <a:t>Tell them real friends don’t make you do things you don’t want to.</a:t>
            </a:r>
          </a:p>
          <a:p>
            <a:pPr marL="173422" indent="-173422">
              <a:buFont typeface="Arial" panose="020B0604020202020204" pitchFamily="34" charset="0"/>
              <a:buChar char="•"/>
            </a:pPr>
            <a:r>
              <a:rPr lang="en-CA" dirty="0">
                <a:solidFill>
                  <a:schemeClr val="tx1"/>
                </a:solidFill>
              </a:rPr>
              <a:t>Suggest a different activity that doesn’t involve vaping or other substances.</a:t>
            </a:r>
          </a:p>
          <a:p>
            <a:pPr marL="173422" indent="-173422">
              <a:buFont typeface="Arial" panose="020B0604020202020204" pitchFamily="34" charset="0"/>
              <a:buChar char="•"/>
            </a:pPr>
            <a:r>
              <a:rPr lang="en-CA" dirty="0">
                <a:solidFill>
                  <a:schemeClr val="tx1"/>
                </a:solidFill>
              </a:rPr>
              <a:t>Leave the situation.</a:t>
            </a:r>
          </a:p>
          <a:p>
            <a:endParaRPr lang="en-CA" baseline="0" dirty="0"/>
          </a:p>
          <a:p>
            <a:r>
              <a:rPr lang="en-CA" i="1" baseline="0" dirty="0"/>
              <a:t>Role Play:</a:t>
            </a:r>
          </a:p>
          <a:p>
            <a:r>
              <a:rPr lang="en-CA" i="1" baseline="0" dirty="0"/>
              <a:t>Ask two students to improvise a situation where they would be asked or offered to vape and to have the student respond. Then ask the class for feedback.</a:t>
            </a:r>
          </a:p>
          <a:p>
            <a:r>
              <a:rPr lang="en-CA" i="1" baseline="0" dirty="0"/>
              <a:t>OR</a:t>
            </a:r>
            <a:endParaRPr lang="en-US" i="1" baseline="0" dirty="0"/>
          </a:p>
          <a:p>
            <a:r>
              <a:rPr lang="en-US" b="0" i="1" u="none" baseline="0" dirty="0"/>
              <a:t>Refer to</a:t>
            </a:r>
            <a:r>
              <a:rPr lang="en-CA" b="0" i="1" u="none" baseline="0" dirty="0"/>
              <a:t> Activity: </a:t>
            </a:r>
            <a:r>
              <a:rPr lang="en-CA" sz="1200" b="0" i="1" u="none" kern="1200" dirty="0">
                <a:solidFill>
                  <a:schemeClr val="tx1"/>
                </a:solidFill>
                <a:effectLst/>
                <a:latin typeface="+mn-lt"/>
                <a:ea typeface="+mn-ea"/>
                <a:cs typeface="+mn-cs"/>
              </a:rPr>
              <a:t>Refusal skills for vaping and e-cigarettes</a:t>
            </a:r>
            <a:br>
              <a:rPr lang="en-CA" sz="1200" b="0" i="0" u="none" kern="1200" dirty="0">
                <a:solidFill>
                  <a:schemeClr val="tx1"/>
                </a:solidFill>
                <a:effectLst/>
                <a:latin typeface="+mn-lt"/>
                <a:ea typeface="+mn-ea"/>
                <a:cs typeface="+mn-cs"/>
              </a:rPr>
            </a:br>
            <a:r>
              <a:rPr lang="en-CA" sz="1200" b="0" i="1" u="none" kern="1200" dirty="0">
                <a:solidFill>
                  <a:schemeClr val="tx1"/>
                </a:solidFill>
                <a:effectLst/>
                <a:latin typeface="+mn-lt"/>
                <a:ea typeface="+mn-ea"/>
                <a:cs typeface="+mn-cs"/>
              </a:rPr>
              <a:t>https://www.phsd.ca/wp-content/uploads/2020/01/Activity_Refusal_skills_for_vaping_AODA_PRINT_EN.pdf </a:t>
            </a:r>
          </a:p>
        </p:txBody>
      </p:sp>
      <p:sp>
        <p:nvSpPr>
          <p:cNvPr id="4" name="Slide Number Placeholder 3"/>
          <p:cNvSpPr>
            <a:spLocks noGrp="1"/>
          </p:cNvSpPr>
          <p:nvPr>
            <p:ph type="sldNum" sz="quarter" idx="10"/>
          </p:nvPr>
        </p:nvSpPr>
        <p:spPr/>
        <p:txBody>
          <a:bodyPr/>
          <a:lstStyle/>
          <a:p>
            <a:fld id="{7C4D39A7-DC74-41A3-A093-3B07289FF3B5}" type="slidenum">
              <a:rPr lang="en-US" smtClean="0"/>
              <a:t>23</a:t>
            </a:fld>
            <a:endParaRPr lang="en-US"/>
          </a:p>
        </p:txBody>
      </p:sp>
    </p:spTree>
    <p:extLst>
      <p:ext uri="{BB962C8B-B14F-4D97-AF65-F5344CB8AC3E}">
        <p14:creationId xmlns:p14="http://schemas.microsoft.com/office/powerpoint/2010/main" val="3272129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Discovering and exploring our interests and passions are ways we can build our resiliency and thrive in life. They help us build relationships with others and connect us to our community. Our passions are those things in life that make us light up with joy when we talk about them or allow us to lose sense of time when we are engaged in them. They can also help us focus on the positive things in life that we need to feel happy and fulfilled.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Our passions can help us define who we are and identify what is important to us. By nurturing or practicing them on a regular basis as part of self-care, our passions can become a positive coping strategy when needed and can help us make positive choices about our health and well-being when we are faced with adversity and life’s challenges.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Whether it be to avoid circumstances where you will have to say no, or to distract yourself from the urge to vape, finding and following your passion can help.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What are some activities or subjects  you are  passionate about and make you feel positive or fulfilled?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(allow for responses)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iStock_</a:t>
            </a:r>
            <a:r>
              <a:rPr lang="en-CA" sz="1800" kern="1200" dirty="0">
                <a:effectLst/>
                <a:latin typeface="Calibri" panose="020F0502020204030204" pitchFamily="34" charset="0"/>
                <a:ea typeface="Calibri" panose="020F0502020204030204" pitchFamily="34" charset="0"/>
                <a:cs typeface="Calibri" panose="020F0502020204030204" pitchFamily="34" charset="0"/>
              </a:rPr>
              <a:t>520658842</a:t>
            </a:r>
            <a:r>
              <a:rPr lang="en-US" sz="1800" kern="1200" dirty="0">
                <a:effectLst/>
                <a:latin typeface="Calibri" panose="020F0502020204030204" pitchFamily="34" charset="0"/>
                <a:ea typeface="Calibri" panose="020F0502020204030204" pitchFamily="34" charset="0"/>
                <a:cs typeface="Calibri" panose="020F0502020204030204" pitchFamily="34" charset="0"/>
              </a:rPr>
              <a:t> (purchased)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g</a:t>
            </a:r>
            <a:r>
              <a:rPr lang="en-CA" sz="1800" kern="1200" dirty="0" err="1">
                <a:effectLst/>
                <a:latin typeface="Calibri" panose="020F0502020204030204" pitchFamily="34" charset="0"/>
                <a:ea typeface="Calibri" panose="020F0502020204030204" pitchFamily="34" charset="0"/>
                <a:cs typeface="Calibri" panose="020F0502020204030204" pitchFamily="34" charset="0"/>
              </a:rPr>
              <a:t>uitar</a:t>
            </a:r>
            <a:r>
              <a:rPr lang="en-CA" sz="1800" kern="1200" dirty="0">
                <a:effectLst/>
                <a:latin typeface="Calibri" panose="020F0502020204030204" pitchFamily="34" charset="0"/>
                <a:ea typeface="Calibri" panose="020F0502020204030204" pitchFamily="34" charset="0"/>
                <a:cs typeface="Calibri" panose="020F0502020204030204" pitchFamily="34" charset="0"/>
              </a:rPr>
              <a:t>, StockSnap_A3CWF4P1RR (free for 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200" dirty="0">
                <a:effectLst/>
                <a:latin typeface="Calibri" panose="020F0502020204030204" pitchFamily="34" charset="0"/>
                <a:ea typeface="Calibri" panose="020F0502020204030204" pitchFamily="34" charset="0"/>
                <a:cs typeface="Calibri" panose="020F0502020204030204" pitchFamily="34" charset="0"/>
              </a:rPr>
              <a:t>Image: 2 people stretching, StockSnap_LXIA63985D (free for 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200" dirty="0">
                <a:effectLst/>
                <a:latin typeface="Calibri" panose="020F0502020204030204" pitchFamily="34" charset="0"/>
                <a:ea typeface="Calibri" panose="020F0502020204030204" pitchFamily="34" charset="0"/>
                <a:cs typeface="Calibri" panose="020F0502020204030204" pitchFamily="34" charset="0"/>
              </a:rPr>
              <a:t>Image: </a:t>
            </a:r>
            <a:r>
              <a:rPr lang="en-CA" sz="18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CA" sz="1800" kern="1200" dirty="0">
                <a:effectLst/>
                <a:latin typeface="Calibri" panose="020F0502020204030204" pitchFamily="34" charset="0"/>
                <a:ea typeface="Calibri" panose="020F0502020204030204" pitchFamily="34" charset="0"/>
                <a:cs typeface="Calibri" panose="020F0502020204030204" pitchFamily="34" charset="0"/>
              </a:rPr>
              <a:t>, rainbow-657382_1280 (free to 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kern="1200" dirty="0">
                <a:effectLst/>
                <a:latin typeface="Calibri" panose="020F0502020204030204" pitchFamily="34" charset="0"/>
                <a:ea typeface="Calibri" panose="020F0502020204030204" pitchFamily="34" charset="0"/>
                <a:cs typeface="Calibri" panose="020F0502020204030204" pitchFamily="34" charset="0"/>
              </a:rPr>
              <a:t>Image: Family sunset, StockSnap_6ZYX4YY4IR (free to 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iStock_</a:t>
            </a:r>
            <a:r>
              <a:rPr lang="en-CA" sz="1800" kern="1200" dirty="0">
                <a:effectLst/>
                <a:latin typeface="Calibri" panose="020F0502020204030204" pitchFamily="34" charset="0"/>
                <a:ea typeface="Calibri" panose="020F0502020204030204" pitchFamily="34" charset="0"/>
                <a:cs typeface="Calibri" panose="020F0502020204030204" pitchFamily="34" charset="0"/>
              </a:rPr>
              <a:t>936973826</a:t>
            </a:r>
            <a:r>
              <a:rPr lang="en-US" sz="1800" kern="1200" dirty="0">
                <a:effectLst/>
                <a:latin typeface="Calibri" panose="020F0502020204030204" pitchFamily="34" charset="0"/>
                <a:ea typeface="Calibri" panose="020F0502020204030204" pitchFamily="34" charset="0"/>
                <a:cs typeface="Calibri" panose="020F0502020204030204" pitchFamily="34" charset="0"/>
              </a:rPr>
              <a:t> (purchased)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17DBCB4-F8B0-4D91-BF6E-2B31509440AD}" type="slidenum">
              <a:rPr lang="en-CA" smtClean="0"/>
              <a:t>24</a:t>
            </a:fld>
            <a:endParaRPr lang="en-CA"/>
          </a:p>
        </p:txBody>
      </p:sp>
    </p:spTree>
    <p:extLst>
      <p:ext uri="{BB962C8B-B14F-4D97-AF65-F5344CB8AC3E}">
        <p14:creationId xmlns:p14="http://schemas.microsoft.com/office/powerpoint/2010/main" val="154049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Although vaping devices or e-cigarettes are all a bit different, most of them have a few common parts</a:t>
            </a:r>
            <a:r>
              <a:rPr lang="en-US" sz="1200" kern="1200" baseline="30000" dirty="0">
                <a:effectLst/>
                <a:latin typeface="Calibri" panose="020F0502020204030204" pitchFamily="34" charset="0"/>
                <a:ea typeface="Calibri" panose="020F0502020204030204" pitchFamily="34" charset="0"/>
                <a:cs typeface="Calibri" panose="020F0502020204030204" pitchFamily="34" charset="0"/>
              </a:rPr>
              <a:t>3</a:t>
            </a: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r>
              <a:rPr lang="en-US" sz="1200" i="1" kern="1200" dirty="0">
                <a:effectLst/>
                <a:latin typeface="Calibri" panose="020F0502020204030204" pitchFamily="34" charset="0"/>
                <a:ea typeface="Calibri" panose="020F0502020204030204" pitchFamily="34" charset="0"/>
                <a:cs typeface="Calibri" panose="020F0502020204030204" pitchFamily="34" charset="0"/>
              </a:rPr>
              <a:t>(click to reveal each part):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1200" kern="1200" dirty="0">
                <a:effectLst/>
                <a:latin typeface="Calibri" panose="020F0502020204030204" pitchFamily="34" charset="0"/>
                <a:ea typeface="Calibri" panose="020F0502020204030204" pitchFamily="34" charset="0"/>
                <a:cs typeface="Calibri" panose="020F0502020204030204" pitchFamily="34" charset="0"/>
              </a:rPr>
              <a:t>Mouthpiece: can be disposable, changeable, or have other attachments such as a tube or hose. Not all devices have a separate mouthpiece, </a:t>
            </a:r>
            <a:r>
              <a:rPr lang="en-CA" sz="12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1200" kern="1200" dirty="0">
                <a:effectLst/>
                <a:latin typeface="Calibri" panose="020F0502020204030204" pitchFamily="34" charset="0"/>
                <a:ea typeface="Calibri" panose="020F0502020204030204" pitchFamily="34" charset="0"/>
                <a:cs typeface="Calibri" panose="020F0502020204030204" pitchFamily="34" charset="0"/>
              </a:rPr>
              <a:t>Liquid reservoir: also called a cartridge, tank chamber, or pod. These are filled with liquid that may or may not contain nicotine, flavouring, or other substances such as cannabis extracts. The liquid is  referred to as e-juice. </a:t>
            </a:r>
            <a:r>
              <a:rPr lang="en-CA" sz="12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1200" kern="1200" dirty="0">
                <a:effectLst/>
                <a:latin typeface="Calibri" panose="020F0502020204030204" pitchFamily="34" charset="0"/>
                <a:ea typeface="Calibri" panose="020F0502020204030204" pitchFamily="34" charset="0"/>
                <a:cs typeface="Calibri" panose="020F0502020204030204" pitchFamily="34" charset="0"/>
              </a:rPr>
              <a:t>Heating element: heats the liquid which then becomes vapour. The vapour condenses into an aerosol, that resembles smoke and gets inhaled </a:t>
            </a:r>
            <a:r>
              <a:rPr lang="en-CA" sz="12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CA" sz="1200" kern="1200" dirty="0">
                <a:effectLst/>
                <a:latin typeface="Calibri" panose="020F0502020204030204" pitchFamily="34" charset="0"/>
                <a:ea typeface="Calibri" panose="020F0502020204030204" pitchFamily="34" charset="0"/>
                <a:cs typeface="Calibri" panose="020F0502020204030204" pitchFamily="34" charset="0"/>
              </a:rPr>
              <a:t>Battery: can vary in voltage and can be rechargeable.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To summarize, most vaping devices use battery power to heat up and vaporize a liquid. The </a:t>
            </a:r>
            <a:r>
              <a:rPr lang="en-US" sz="1200" kern="1200" dirty="0" err="1">
                <a:effectLst/>
                <a:latin typeface="Calibri" panose="020F0502020204030204" pitchFamily="34" charset="0"/>
                <a:ea typeface="Calibri" panose="020F0502020204030204" pitchFamily="34" charset="0"/>
                <a:cs typeface="Calibri" panose="020F0502020204030204" pitchFamily="34" charset="0"/>
              </a:rPr>
              <a:t>vapour</a:t>
            </a:r>
            <a:r>
              <a:rPr lang="en-US" sz="1200" kern="1200" dirty="0">
                <a:effectLst/>
                <a:latin typeface="Calibri" panose="020F0502020204030204" pitchFamily="34" charset="0"/>
                <a:ea typeface="Calibri" panose="020F0502020204030204" pitchFamily="34" charset="0"/>
                <a:cs typeface="Calibri" panose="020F0502020204030204" pitchFamily="34" charset="0"/>
              </a:rPr>
              <a:t> becomes aerosol that gets inhaled.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effectLst/>
                <a:latin typeface="+mn-lt"/>
              </a:rPr>
              <a:t>Image: iStock-515644960 (purchased) </a:t>
            </a:r>
          </a:p>
        </p:txBody>
      </p:sp>
      <p:sp>
        <p:nvSpPr>
          <p:cNvPr id="4" name="Slide Number Placeholder 3"/>
          <p:cNvSpPr>
            <a:spLocks noGrp="1"/>
          </p:cNvSpPr>
          <p:nvPr>
            <p:ph type="sldNum" sz="quarter" idx="5"/>
          </p:nvPr>
        </p:nvSpPr>
        <p:spPr/>
        <p:txBody>
          <a:bodyPr/>
          <a:lstStyle/>
          <a:p>
            <a:fld id="{7C8A12B3-0EF9-4A18-BC87-B34BDA996A6C}" type="slidenum">
              <a:rPr lang="en-CA" smtClean="0"/>
              <a:t>4</a:t>
            </a:fld>
            <a:endParaRPr lang="en-CA"/>
          </a:p>
        </p:txBody>
      </p:sp>
    </p:spTree>
    <p:extLst>
      <p:ext uri="{BB962C8B-B14F-4D97-AF65-F5344CB8AC3E}">
        <p14:creationId xmlns:p14="http://schemas.microsoft.com/office/powerpoint/2010/main" val="101688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Time for a science lesson!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We’ve been using the terms ‘</a:t>
            </a:r>
            <a:r>
              <a:rPr lang="en-US" sz="1200" kern="1200" dirty="0" err="1">
                <a:effectLst/>
                <a:latin typeface="Calibri" panose="020F0502020204030204" pitchFamily="34" charset="0"/>
                <a:ea typeface="Calibri" panose="020F0502020204030204" pitchFamily="34" charset="0"/>
                <a:cs typeface="Calibri" panose="020F0502020204030204" pitchFamily="34" charset="0"/>
              </a:rPr>
              <a:t>vapour</a:t>
            </a:r>
            <a:r>
              <a:rPr lang="en-US" sz="1200" kern="1200" dirty="0">
                <a:effectLst/>
                <a:latin typeface="Calibri" panose="020F0502020204030204" pitchFamily="34" charset="0"/>
                <a:ea typeface="Calibri" panose="020F0502020204030204" pitchFamily="34" charset="0"/>
                <a:cs typeface="Calibri" panose="020F0502020204030204" pitchFamily="34" charset="0"/>
              </a:rPr>
              <a:t>’ and ‘aerosol’ quite a bit. What is the difference between the two? </a:t>
            </a:r>
            <a:r>
              <a:rPr lang="en-US" sz="1200" i="1" kern="1200" dirty="0">
                <a:effectLst/>
                <a:latin typeface="Calibri" panose="020F0502020204030204" pitchFamily="34" charset="0"/>
                <a:ea typeface="Calibri" panose="020F0502020204030204" pitchFamily="34" charset="0"/>
                <a:cs typeface="Calibri" panose="020F0502020204030204" pitchFamily="34" charset="0"/>
              </a:rPr>
              <a:t>(hear student responses)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kern="1200" dirty="0">
                <a:effectLst/>
                <a:latin typeface="Calibri" panose="020F0502020204030204" pitchFamily="34" charset="0"/>
                <a:ea typeface="Calibri" panose="020F0502020204030204" pitchFamily="34" charset="0"/>
                <a:cs typeface="Calibri" panose="020F0502020204030204" pitchFamily="34" charset="0"/>
              </a:rPr>
              <a:t>(click) </a:t>
            </a:r>
            <a:r>
              <a:rPr lang="en-US" sz="1200" kern="1200" dirty="0">
                <a:effectLst/>
                <a:latin typeface="Calibri" panose="020F0502020204030204" pitchFamily="34" charset="0"/>
                <a:ea typeface="Calibri" panose="020F0502020204030204" pitchFamily="34" charset="0"/>
                <a:cs typeface="Calibri" panose="020F0502020204030204" pitchFamily="34" charset="0"/>
              </a:rPr>
              <a:t>A </a:t>
            </a:r>
            <a:r>
              <a:rPr lang="en-US" sz="1200" kern="1200" dirty="0" err="1">
                <a:effectLst/>
                <a:latin typeface="Calibri" panose="020F0502020204030204" pitchFamily="34" charset="0"/>
                <a:ea typeface="Calibri" panose="020F0502020204030204" pitchFamily="34" charset="0"/>
                <a:cs typeface="Calibri" panose="020F0502020204030204" pitchFamily="34" charset="0"/>
              </a:rPr>
              <a:t>vapour</a:t>
            </a:r>
            <a:r>
              <a:rPr lang="en-US" sz="1200" kern="1200" dirty="0">
                <a:effectLst/>
                <a:latin typeface="Calibri" panose="020F0502020204030204" pitchFamily="34" charset="0"/>
                <a:ea typeface="Calibri" panose="020F0502020204030204" pitchFamily="34" charset="0"/>
                <a:cs typeface="Calibri" panose="020F0502020204030204" pitchFamily="34" charset="0"/>
              </a:rPr>
              <a:t> is a substance in a gas state</a:t>
            </a:r>
            <a:r>
              <a:rPr lang="en-US" sz="1200" kern="1200" baseline="30000" dirty="0">
                <a:effectLst/>
                <a:latin typeface="Calibri" panose="020F0502020204030204" pitchFamily="34" charset="0"/>
                <a:ea typeface="Calibri" panose="020F0502020204030204" pitchFamily="34" charset="0"/>
                <a:cs typeface="Calibri" panose="020F0502020204030204" pitchFamily="34" charset="0"/>
              </a:rPr>
              <a:t>4</a:t>
            </a:r>
            <a:r>
              <a:rPr lang="en-US" sz="1200" kern="1200" dirty="0">
                <a:effectLst/>
                <a:latin typeface="Calibri" panose="020F0502020204030204" pitchFamily="34" charset="0"/>
                <a:ea typeface="Calibri" panose="020F0502020204030204" pitchFamily="34" charset="0"/>
                <a:cs typeface="Calibri" panose="020F0502020204030204" pitchFamily="34" charset="0"/>
              </a:rPr>
              <a:t>. An example of this is steam, which is the vaporized form of water when it gets heated up  </a:t>
            </a:r>
            <a:r>
              <a:rPr lang="en-US" sz="12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An aerosol is a suspension of liquid or solid particles within a gas</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en-US" sz="1200" kern="1200" dirty="0">
                <a:effectLst/>
                <a:latin typeface="Calibri" panose="020F0502020204030204" pitchFamily="34" charset="0"/>
                <a:ea typeface="Calibri" panose="020F0502020204030204" pitchFamily="34" charset="0"/>
                <a:cs typeface="Calibri" panose="020F0502020204030204" pitchFamily="34" charset="0"/>
              </a:rPr>
              <a:t>. Some examples of aerosols are hairspray and spray deodorant </a:t>
            </a:r>
            <a:r>
              <a:rPr lang="en-US" sz="12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The substance  which is inhaled from an e-cigarette is  an aerosol. It contains  liquid and solid particles that are suspended in   the gas that’s produced when e-juice gets heated up</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en-US" sz="1200" kern="1200" dirty="0">
                <a:effectLst/>
                <a:latin typeface="Calibri" panose="020F0502020204030204" pitchFamily="34" charset="0"/>
                <a:ea typeface="Calibri" panose="020F0502020204030204" pitchFamily="34" charset="0"/>
                <a:cs typeface="Calibri" panose="020F0502020204030204" pitchFamily="34"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8A12B3-0EF9-4A18-BC87-B34BDA996A6C}" type="slidenum">
              <a:rPr lang="en-CA" smtClean="0"/>
              <a:t>5</a:t>
            </a:fld>
            <a:endParaRPr lang="en-CA"/>
          </a:p>
        </p:txBody>
      </p:sp>
    </p:spTree>
    <p:extLst>
      <p:ext uri="{BB962C8B-B14F-4D97-AF65-F5344CB8AC3E}">
        <p14:creationId xmlns:p14="http://schemas.microsoft.com/office/powerpoint/2010/main" val="97454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With knowing more about what vaping is,, let’s explore some reasons why people might choose to vape or not. (Note: </a:t>
            </a:r>
            <a:r>
              <a:rPr lang="en-US" sz="1200" i="1" kern="1200" dirty="0">
                <a:effectLst/>
                <a:latin typeface="Calibri" panose="020F0502020204030204" pitchFamily="34" charset="0"/>
                <a:ea typeface="Calibri" panose="020F0502020204030204" pitchFamily="34" charset="0"/>
                <a:cs typeface="Calibri" panose="020F0502020204030204" pitchFamily="34" charset="0"/>
              </a:rPr>
              <a:t>the reason this activity comes at this time is to prevent influencing their perception or answers of why people vape)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a:effectLst/>
                <a:latin typeface="Calibri" panose="020F0502020204030204" pitchFamily="34" charset="0"/>
                <a:ea typeface="Calibri" panose="020F0502020204030204" pitchFamily="34" charset="0"/>
                <a:cs typeface="Calibri" panose="020F0502020204030204" pitchFamily="34" charset="0"/>
              </a:rPr>
              <a:t>Lead class through </a:t>
            </a:r>
            <a:r>
              <a:rPr lang="en-US" sz="1200" b="1" i="1" kern="1200" dirty="0">
                <a:effectLst/>
                <a:latin typeface="Calibri" panose="020F0502020204030204" pitchFamily="34" charset="0"/>
                <a:ea typeface="Calibri" panose="020F0502020204030204" pitchFamily="34" charset="0"/>
                <a:cs typeface="Calibri" panose="020F0502020204030204" pitchFamily="34" charset="0"/>
              </a:rPr>
              <a:t>Activity</a:t>
            </a:r>
            <a:r>
              <a:rPr lang="en-CA" sz="1200" b="1" i="1" kern="1200" dirty="0">
                <a:effectLst/>
                <a:latin typeface="Calibri" panose="020F0502020204030204" pitchFamily="34" charset="0"/>
                <a:ea typeface="Calibri" panose="020F0502020204030204" pitchFamily="34" charset="0"/>
                <a:cs typeface="Calibri" panose="020F0502020204030204" pitchFamily="34" charset="0"/>
              </a:rPr>
              <a:t>: </a:t>
            </a:r>
            <a:r>
              <a:rPr lang="en-US" sz="1200" b="1" i="1" kern="1200" dirty="0">
                <a:effectLst/>
                <a:latin typeface="Calibri" panose="020F0502020204030204" pitchFamily="34" charset="0"/>
                <a:ea typeface="Calibri" panose="020F0502020204030204" pitchFamily="34" charset="0"/>
                <a:cs typeface="Calibri" panose="020F0502020204030204" pitchFamily="34" charset="0"/>
              </a:rPr>
              <a:t>Reasons why people vape</a:t>
            </a:r>
            <a:br>
              <a:rPr lang="en-US" sz="1200" b="1" i="1" kern="1200" dirty="0">
                <a:effectLst/>
                <a:latin typeface="Calibri" panose="020F0502020204030204" pitchFamily="34" charset="0"/>
                <a:ea typeface="Calibri" panose="020F0502020204030204" pitchFamily="34" charset="0"/>
                <a:cs typeface="Calibri" panose="020F0502020204030204" pitchFamily="34" charset="0"/>
              </a:rPr>
            </a:br>
            <a:r>
              <a:rPr lang="en-US" sz="1200" b="1" i="1" dirty="0">
                <a:effectLst/>
                <a:latin typeface="Calibri" panose="020F0502020204030204" pitchFamily="34" charset="0"/>
                <a:ea typeface="Calibri" panose="020F0502020204030204" pitchFamily="34" charset="0"/>
                <a:cs typeface="Calibri" panose="020F0502020204030204" pitchFamily="34" charset="0"/>
              </a:rPr>
              <a:t>https://www.phsd.ca/wp-content/uploads/2020/01/Activity_Reasons_why_people_vape_AODA_PRINT_EN.pdf</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2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200" kern="1200" dirty="0">
                <a:effectLst/>
                <a:latin typeface="Calibri" panose="020F0502020204030204" pitchFamily="34" charset="0"/>
                <a:ea typeface="Calibri" panose="020F0502020204030204" pitchFamily="34" charset="0"/>
                <a:cs typeface="Calibri" panose="020F0502020204030204" pitchFamily="34" charset="0"/>
              </a:rPr>
              <a:t>, ask-blackboard-356079 (free for use)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8A12B3-0EF9-4A18-BC87-B34BDA996A6C}" type="slidenum">
              <a:rPr lang="en-CA" smtClean="0"/>
              <a:t>6</a:t>
            </a:fld>
            <a:endParaRPr lang="en-CA"/>
          </a:p>
        </p:txBody>
      </p:sp>
    </p:spTree>
    <p:extLst>
      <p:ext uri="{BB962C8B-B14F-4D97-AF65-F5344CB8AC3E}">
        <p14:creationId xmlns:p14="http://schemas.microsoft.com/office/powerpoint/2010/main" val="25476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Having  reviewed  reasons why people may or may not choose to vape, lets discuss  what is being vaped.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W</a:t>
            </a:r>
            <a:r>
              <a:rPr lang="en-CA" sz="1200" kern="1200" dirty="0">
                <a:effectLst/>
                <a:latin typeface="Calibri" panose="020F0502020204030204" pitchFamily="34" charset="0"/>
                <a:ea typeface="Calibri" panose="020F0502020204030204" pitchFamily="34" charset="0"/>
                <a:cs typeface="Calibri" panose="020F0502020204030204" pitchFamily="34" charset="0"/>
              </a:rPr>
              <a:t>hat do you think is in e-juice? </a:t>
            </a:r>
            <a:r>
              <a:rPr lang="en-CA" sz="1200" i="1" kern="1200" dirty="0">
                <a:effectLst/>
                <a:latin typeface="Calibri" panose="020F0502020204030204" pitchFamily="34" charset="0"/>
                <a:ea typeface="Calibri" panose="020F0502020204030204" pitchFamily="34" charset="0"/>
                <a:cs typeface="Calibri" panose="020F0502020204030204" pitchFamily="34" charset="0"/>
              </a:rPr>
              <a:t>(pause and hear some responses, then click)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Do you think it is just water and flavouring?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i="1" kern="1200" dirty="0">
                <a:effectLst/>
                <a:latin typeface="Calibri" panose="020F0502020204030204" pitchFamily="34" charset="0"/>
                <a:ea typeface="Calibri" panose="020F0502020204030204" pitchFamily="34" charset="0"/>
                <a:cs typeface="Calibri" panose="020F0502020204030204" pitchFamily="34" charset="0"/>
              </a:rPr>
              <a:t>(Hear some responses and then click)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It is not just water </a:t>
            </a:r>
            <a:r>
              <a:rPr lang="en-US" sz="1200" kern="1200" dirty="0" err="1">
                <a:effectLst/>
                <a:latin typeface="Calibri" panose="020F0502020204030204" pitchFamily="34" charset="0"/>
                <a:ea typeface="Calibri" panose="020F0502020204030204" pitchFamily="34" charset="0"/>
                <a:cs typeface="Calibri" panose="020F0502020204030204" pitchFamily="34" charset="0"/>
              </a:rPr>
              <a:t>vapour</a:t>
            </a:r>
            <a:r>
              <a:rPr lang="en-US" sz="1200" kern="1200" dirty="0">
                <a:effectLst/>
                <a:latin typeface="Calibri" panose="020F0502020204030204" pitchFamily="34" charset="0"/>
                <a:ea typeface="Calibri" panose="020F0502020204030204" pitchFamily="34" charset="0"/>
                <a:cs typeface="Calibri" panose="020F0502020204030204" pitchFamily="34" charset="0"/>
              </a:rPr>
              <a:t>!  Although we cannot see the chemicals in the aerosol that is inhaled into the lungs, does not  mean that it is safe or free from hazardous chemicals or particles.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2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200" kern="1200" dirty="0">
                <a:effectLst/>
                <a:latin typeface="Calibri" panose="020F0502020204030204" pitchFamily="34" charset="0"/>
                <a:ea typeface="Calibri" panose="020F0502020204030204" pitchFamily="34" charset="0"/>
                <a:cs typeface="Calibri" panose="020F0502020204030204" pitchFamily="34" charset="0"/>
              </a:rPr>
              <a:t>, kettle-653673_1920 (free for use)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8A12B3-0EF9-4A18-BC87-B34BDA996A6C}" type="slidenum">
              <a:rPr lang="en-CA" smtClean="0"/>
              <a:t>7</a:t>
            </a:fld>
            <a:endParaRPr lang="en-CA"/>
          </a:p>
        </p:txBody>
      </p:sp>
    </p:spTree>
    <p:extLst>
      <p:ext uri="{BB962C8B-B14F-4D97-AF65-F5344CB8AC3E}">
        <p14:creationId xmlns:p14="http://schemas.microsoft.com/office/powerpoint/2010/main" val="3734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The E-liquid, or e-juice that gets heated up by a vaping device typically consists of: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A carrier solvent. this is a liquid used to dissolve the other active ingredients. Most e-juice uses propylene glycol and/or glycerol (also known as glycerin or vegetable glycerin)</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Different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flavourings</a:t>
            </a:r>
            <a:r>
              <a:rPr lang="en-US" sz="1800" kern="1200" dirty="0">
                <a:effectLst/>
                <a:latin typeface="Calibri" panose="020F0502020204030204" pitchFamily="34" charset="0"/>
                <a:ea typeface="Calibri" panose="020F0502020204030204" pitchFamily="34" charset="0"/>
                <a:cs typeface="Calibri" panose="020F0502020204030204" pitchFamily="34" charset="0"/>
              </a:rPr>
              <a:t>  made up of various chemicals</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Most (but not all) e-juice  contains nicotine</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kern="1200" dirty="0">
                <a:effectLst/>
                <a:latin typeface="Calibri" panose="020F0502020204030204" pitchFamily="34" charset="0"/>
                <a:ea typeface="Calibri" panose="020F0502020204030204" pitchFamily="34" charset="0"/>
                <a:cs typeface="Calibri" panose="020F0502020204030204" pitchFamily="34" charset="0"/>
              </a:rPr>
              <a:t> The amount of nicotine varies from product to product, and the amount indicated on the label are not  always accurate </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en-US" sz="1800" kern="1200" baseline="30000" dirty="0">
                <a:effectLst/>
                <a:latin typeface="Calibri" panose="020F0502020204030204" pitchFamily="34" charset="0"/>
                <a:ea typeface="Calibri" panose="020F0502020204030204" pitchFamily="34" charset="0"/>
                <a:cs typeface="Calibri" panose="020F0502020204030204" pitchFamily="34" charset="0"/>
              </a:rPr>
              <a:t>; 5 ;6 </a:t>
            </a:r>
            <a:r>
              <a:rPr lang="en-US" sz="1800" kern="1200" dirty="0">
                <a:effectLst/>
                <a:latin typeface="Calibri" panose="020F0502020204030204" pitchFamily="34" charset="0"/>
                <a:ea typeface="Calibri" panose="020F0502020204030204" pitchFamily="34" charset="0"/>
                <a:cs typeface="Calibri" panose="020F0502020204030204" pitchFamily="34" charset="0"/>
              </a:rPr>
              <a:t>. One study found that  liquids  claiming to contain no nicotine can have nicotine present</a:t>
            </a:r>
            <a:r>
              <a:rPr lang="en-US" sz="1800" kern="1200" baseline="30000" dirty="0">
                <a:effectLst/>
                <a:latin typeface="Calibri" panose="020F0502020204030204" pitchFamily="34" charset="0"/>
                <a:ea typeface="Calibri" panose="020F0502020204030204" pitchFamily="34" charset="0"/>
                <a:cs typeface="Calibri" panose="020F0502020204030204" pitchFamily="34" charset="0"/>
              </a:rPr>
              <a:t>7</a:t>
            </a:r>
            <a:r>
              <a:rPr lang="en-US" sz="1800" kern="1200" dirty="0">
                <a:effectLst/>
                <a:latin typeface="Calibri" panose="020F0502020204030204" pitchFamily="34" charset="0"/>
                <a:ea typeface="Calibri" panose="020F0502020204030204" pitchFamily="34" charset="0"/>
                <a:cs typeface="Calibri" panose="020F0502020204030204" pitchFamily="34" charset="0"/>
              </a:rPr>
              <a:t>.</a:t>
            </a:r>
            <a:r>
              <a:rPr lang="en-US" sz="1800" b="1" i="1"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0" kern="1200" dirty="0">
                <a:effectLst/>
                <a:latin typeface="Calibri" panose="020F0502020204030204" pitchFamily="34" charset="0"/>
                <a:ea typeface="Calibri" panose="020F0502020204030204" pitchFamily="34" charset="0"/>
                <a:cs typeface="Calibri" panose="020F0502020204030204" pitchFamily="34" charset="0"/>
              </a:rPr>
              <a:t>Image: iStock-530209242 (purchased)</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C4D39A7-DC74-41A3-A093-3B07289FF3B5}" type="slidenum">
              <a:rPr lang="en-US" smtClean="0"/>
              <a:t>8</a:t>
            </a:fld>
            <a:endParaRPr lang="en-US"/>
          </a:p>
        </p:txBody>
      </p:sp>
    </p:spTree>
    <p:extLst>
      <p:ext uri="{BB962C8B-B14F-4D97-AF65-F5344CB8AC3E}">
        <p14:creationId xmlns:p14="http://schemas.microsoft.com/office/powerpoint/2010/main" val="266499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Where else might you find some of these ingredients that are in e-liquid?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Glycerin is commonly used in cosmetic products like soaps and lip gloss, as well as many food products.</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 (click)</a:t>
            </a:r>
          </a:p>
          <a:p>
            <a:pPr marL="0" marR="0">
              <a:lnSpc>
                <a:spcPct val="107000"/>
              </a:lnSpc>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Propylene glycol is a chemical used  to make products such as antifreeze and paint solvents</a:t>
            </a:r>
            <a:r>
              <a:rPr lang="en-US" sz="1800" kern="1200" baseline="30000" dirty="0">
                <a:effectLst/>
                <a:latin typeface="Calibri" panose="020F0502020204030204" pitchFamily="34" charset="0"/>
                <a:ea typeface="Calibri" panose="020F0502020204030204" pitchFamily="34" charset="0"/>
                <a:cs typeface="Calibri" panose="020F0502020204030204" pitchFamily="34" charset="0"/>
              </a:rPr>
              <a:t>8</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a:t>
            </a:r>
          </a:p>
          <a:p>
            <a:pPr marL="0" marR="0">
              <a:lnSpc>
                <a:spcPct val="107000"/>
              </a:lnSpc>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Chemicals used for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flavouring</a:t>
            </a:r>
            <a:r>
              <a:rPr lang="en-US" sz="1800" kern="1200" dirty="0">
                <a:effectLst/>
                <a:latin typeface="Calibri" panose="020F0502020204030204" pitchFamily="34" charset="0"/>
                <a:ea typeface="Calibri" panose="020F0502020204030204" pitchFamily="34" charset="0"/>
                <a:cs typeface="Calibri" panose="020F0502020204030204" pitchFamily="34" charset="0"/>
              </a:rPr>
              <a:t> in food products are also used to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flavour</a:t>
            </a:r>
            <a:r>
              <a:rPr lang="en-US" sz="1800" kern="1200" dirty="0">
                <a:effectLst/>
                <a:latin typeface="Calibri" panose="020F0502020204030204" pitchFamily="34" charset="0"/>
                <a:ea typeface="Calibri" panose="020F0502020204030204" pitchFamily="34" charset="0"/>
                <a:cs typeface="Calibri" panose="020F0502020204030204" pitchFamily="34" charset="0"/>
              </a:rPr>
              <a:t> e-juice</a:t>
            </a:r>
            <a:r>
              <a:rPr lang="en-US" sz="1800" kern="1200" baseline="30000" dirty="0">
                <a:effectLst/>
                <a:latin typeface="Calibri" panose="020F0502020204030204" pitchFamily="34" charset="0"/>
                <a:ea typeface="Calibri" panose="020F0502020204030204" pitchFamily="34" charset="0"/>
                <a:cs typeface="Calibri" panose="020F0502020204030204" pitchFamily="34" charset="0"/>
              </a:rPr>
              <a:t>9</a:t>
            </a: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(click)</a:t>
            </a:r>
          </a:p>
          <a:p>
            <a:pPr marL="0" marR="0">
              <a:lnSpc>
                <a:spcPct val="107000"/>
              </a:lnSpc>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Finally, nicotine is the highly addictive substance found in tobacco cigarettes.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While some of the chemicals used in e-liquid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flavouring</a:t>
            </a:r>
            <a:r>
              <a:rPr lang="en-US" sz="1800" kern="1200" dirty="0">
                <a:effectLst/>
                <a:latin typeface="Calibri" panose="020F0502020204030204" pitchFamily="34" charset="0"/>
                <a:ea typeface="Calibri" panose="020F0502020204030204" pitchFamily="34" charset="0"/>
                <a:cs typeface="Calibri" panose="020F0502020204030204" pitchFamily="34" charset="0"/>
              </a:rPr>
              <a:t> and solvents are safe to use in cosmetic products and to be eaten in foods, we don’t yet know if they are safe to inhale as an aerosol</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iStock-935323952 (purchased)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iStock-466542094 (purchased)</a:t>
            </a:r>
            <a:br>
              <a:rPr lang="en-US" sz="1800" kern="1200" dirty="0">
                <a:effectLst/>
                <a:latin typeface="Calibri" panose="020F0502020204030204" pitchFamily="34" charset="0"/>
                <a:ea typeface="Calibri" panose="020F0502020204030204" pitchFamily="34" charset="0"/>
                <a:cs typeface="Calibri" panose="020F0502020204030204" pitchFamily="34" charset="0"/>
              </a:rPr>
            </a:br>
            <a:r>
              <a:rPr lang="en-US" sz="1800" kern="1200" dirty="0">
                <a:effectLst/>
                <a:latin typeface="Calibri" panose="020F0502020204030204" pitchFamily="34" charset="0"/>
                <a:ea typeface="Calibri" panose="020F0502020204030204" pitchFamily="34" charset="0"/>
                <a:cs typeface="Calibri" panose="020F0502020204030204" pitchFamily="34" charset="0"/>
              </a:rPr>
              <a:t>Image: iStock-986438992 (purchased)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Image: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Pixabay</a:t>
            </a:r>
            <a:r>
              <a:rPr lang="en-US" sz="1800" kern="1200" dirty="0">
                <a:effectLst/>
                <a:latin typeface="Calibri" panose="020F0502020204030204" pitchFamily="34" charset="0"/>
                <a:ea typeface="Calibri" panose="020F0502020204030204" pitchFamily="34" charset="0"/>
                <a:cs typeface="Calibri" panose="020F0502020204030204" pitchFamily="34" charset="0"/>
              </a:rPr>
              <a:t>, cigarette-1271874_1920 (free for 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8335769-A782-45BC-A8C4-CF96A896FA2D}" type="slidenum">
              <a:rPr lang="en-US" smtClean="0"/>
              <a:t>9</a:t>
            </a:fld>
            <a:endParaRPr lang="en-US"/>
          </a:p>
        </p:txBody>
      </p:sp>
    </p:spTree>
    <p:extLst>
      <p:ext uri="{BB962C8B-B14F-4D97-AF65-F5344CB8AC3E}">
        <p14:creationId xmlns:p14="http://schemas.microsoft.com/office/powerpoint/2010/main" val="66398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There are other chemicals found in  aerosols  many vaping devices produce. Which of the chemicals on this slide do you think have been found in the aerosol that gets inhaled through vaping? </a:t>
            </a:r>
            <a:r>
              <a:rPr lang="en-CA" sz="1200" i="1" kern="1200" dirty="0">
                <a:effectLst/>
                <a:latin typeface="Calibri" panose="020F0502020204030204" pitchFamily="34" charset="0"/>
                <a:ea typeface="Calibri" panose="020F0502020204030204" pitchFamily="34" charset="0"/>
                <a:cs typeface="Calibri" panose="020F0502020204030204" pitchFamily="34" charset="0"/>
              </a:rPr>
              <a:t>(wait for responses)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kern="1200" dirty="0">
                <a:effectLst/>
                <a:latin typeface="Calibri" panose="020F0502020204030204" pitchFamily="34" charset="0"/>
                <a:ea typeface="Calibri" panose="020F0502020204030204" pitchFamily="34" charset="0"/>
                <a:cs typeface="Calibri" panose="020F0502020204030204" pitchFamily="34" charset="0"/>
              </a:rPr>
              <a:t>(</a:t>
            </a:r>
            <a:r>
              <a:rPr lang="en-CA" sz="1200" i="1" kern="1200" dirty="0">
                <a:effectLst/>
                <a:latin typeface="Calibri" panose="020F0502020204030204" pitchFamily="34" charset="0"/>
                <a:ea typeface="Calibri" panose="020F0502020204030204" pitchFamily="34" charset="0"/>
                <a:cs typeface="Calibri" panose="020F0502020204030204" pitchFamily="34" charset="0"/>
              </a:rPr>
              <a:t>Click) </a:t>
            </a:r>
            <a:r>
              <a:rPr lang="en-CA" sz="1200" kern="1200" dirty="0">
                <a:effectLst/>
                <a:latin typeface="Calibri" panose="020F0502020204030204" pitchFamily="34" charset="0"/>
                <a:ea typeface="Calibri" panose="020F0502020204030204" pitchFamily="34" charset="0"/>
                <a:cs typeface="Calibri" panose="020F0502020204030204" pitchFamily="34" charset="0"/>
              </a:rPr>
              <a:t>The answer is all of them. Some are already present in the e-liquid, with  more  formed during the process when the liquid is heated and turned into an aerosol</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en-CA" sz="1200" kern="1200" dirty="0">
                <a:effectLst/>
                <a:latin typeface="Calibri" panose="020F0502020204030204" pitchFamily="34" charset="0"/>
                <a:ea typeface="Calibri" panose="020F0502020204030204" pitchFamily="34" charset="0"/>
                <a:cs typeface="Calibri" panose="020F0502020204030204" pitchFamily="34"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200" kern="1200" dirty="0">
                <a:effectLst/>
                <a:latin typeface="Calibri" panose="020F0502020204030204" pitchFamily="34" charset="0"/>
                <a:ea typeface="Calibri" panose="020F0502020204030204" pitchFamily="34" charset="0"/>
                <a:cs typeface="Calibri" panose="020F0502020204030204" pitchFamily="34" charset="0"/>
              </a:rPr>
              <a:t>Many of these chemicals are also in tobacco smoke and have proven to be toxic or </a:t>
            </a:r>
            <a:r>
              <a:rPr lang="en-CA" sz="1200" strike="sngStrike"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CA" sz="1200" kern="1200" dirty="0">
                <a:effectLst/>
                <a:latin typeface="Calibri" panose="020F0502020204030204" pitchFamily="34" charset="0"/>
                <a:ea typeface="Calibri" panose="020F0502020204030204" pitchFamily="34" charset="0"/>
                <a:cs typeface="Calibri" panose="020F0502020204030204" pitchFamily="34" charset="0"/>
              </a:rPr>
              <a:t>cause cancer</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en-CA" sz="1200" kern="1200" baseline="30000" dirty="0">
                <a:effectLst/>
                <a:latin typeface="Calibri" panose="020F0502020204030204" pitchFamily="34" charset="0"/>
                <a:ea typeface="Calibri" panose="020F0502020204030204" pitchFamily="34" charset="0"/>
                <a:cs typeface="Calibri" panose="020F0502020204030204" pitchFamily="34" charset="0"/>
              </a:rPr>
              <a:t>;</a:t>
            </a:r>
            <a:r>
              <a:rPr lang="en-CA" sz="1200" kern="1200" dirty="0">
                <a:effectLst/>
                <a:latin typeface="Calibri" panose="020F0502020204030204" pitchFamily="34" charset="0"/>
                <a:ea typeface="Calibri" panose="020F0502020204030204" pitchFamily="34" charset="0"/>
                <a:cs typeface="Calibri" panose="020F0502020204030204" pitchFamily="34" charset="0"/>
              </a:rPr>
              <a:t> </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8</a:t>
            </a:r>
            <a:r>
              <a:rPr lang="en-CA" sz="1200" kern="1200" dirty="0">
                <a:effectLst/>
                <a:latin typeface="Calibri" panose="020F0502020204030204" pitchFamily="34" charset="0"/>
                <a:ea typeface="Calibri" panose="020F0502020204030204" pitchFamily="34" charset="0"/>
                <a:cs typeface="Calibri" panose="020F0502020204030204" pitchFamily="34"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8A12B3-0EF9-4A18-BC87-B34BDA996A6C}" type="slidenum">
              <a:rPr lang="en-CA" smtClean="0"/>
              <a:t>10</a:t>
            </a:fld>
            <a:endParaRPr lang="en-CA"/>
          </a:p>
        </p:txBody>
      </p:sp>
    </p:spTree>
    <p:extLst>
      <p:ext uri="{BB962C8B-B14F-4D97-AF65-F5344CB8AC3E}">
        <p14:creationId xmlns:p14="http://schemas.microsoft.com/office/powerpoint/2010/main" val="4034436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927B32-AD4F-4A44-A334-8529C49C66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62" y="0"/>
            <a:ext cx="12184862" cy="6852271"/>
          </a:xfrm>
          <a:prstGeom prst="rect">
            <a:avLst/>
          </a:prstGeom>
        </p:spPr>
      </p:pic>
      <p:sp>
        <p:nvSpPr>
          <p:cNvPr id="2" name="Title 1"/>
          <p:cNvSpPr>
            <a:spLocks noGrp="1"/>
          </p:cNvSpPr>
          <p:nvPr>
            <p:ph type="ctrTitle"/>
          </p:nvPr>
        </p:nvSpPr>
        <p:spPr>
          <a:xfrm>
            <a:off x="1524000" y="1085849"/>
            <a:ext cx="9753600" cy="2046923"/>
          </a:xfrm>
        </p:spPr>
        <p:txBody>
          <a:bodyPr anchor="b"/>
          <a:lstStyle>
            <a:lvl1pPr algn="l">
              <a:defRPr sz="60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228158"/>
            <a:ext cx="9144000" cy="1652451"/>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8362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927B32-AD4F-4A44-A334-8529C49C66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62" y="0"/>
            <a:ext cx="12184862" cy="6852271"/>
          </a:xfrm>
          <a:prstGeom prst="rect">
            <a:avLst/>
          </a:prstGeom>
        </p:spPr>
      </p:pic>
      <p:sp>
        <p:nvSpPr>
          <p:cNvPr id="2" name="Title 1"/>
          <p:cNvSpPr>
            <a:spLocks noGrp="1"/>
          </p:cNvSpPr>
          <p:nvPr>
            <p:ph type="ctrTitle"/>
          </p:nvPr>
        </p:nvSpPr>
        <p:spPr>
          <a:xfrm>
            <a:off x="1524000" y="1085849"/>
            <a:ext cx="9753600" cy="2046923"/>
          </a:xfrm>
        </p:spPr>
        <p:txBody>
          <a:bodyPr anchor="b"/>
          <a:lstStyle>
            <a:lvl1pPr algn="l">
              <a:defRPr sz="60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228158"/>
            <a:ext cx="9144000" cy="1652451"/>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2497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1825626"/>
            <a:ext cx="9982200" cy="2890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264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75EC39-584E-4928-9D23-DB610C1F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774" y="1674"/>
            <a:ext cx="12183679" cy="6854651"/>
          </a:xfrm>
          <a:prstGeom prst="rect">
            <a:avLst/>
          </a:prstGeom>
        </p:spPr>
      </p:pic>
      <p:sp>
        <p:nvSpPr>
          <p:cNvPr id="2" name="Title 1"/>
          <p:cNvSpPr>
            <a:spLocks noGrp="1"/>
          </p:cNvSpPr>
          <p:nvPr>
            <p:ph type="title"/>
          </p:nvPr>
        </p:nvSpPr>
        <p:spPr>
          <a:xfrm>
            <a:off x="1443036" y="1729331"/>
            <a:ext cx="9861551" cy="1574157"/>
          </a:xfrm>
        </p:spPr>
        <p:txBody>
          <a:bodyPr anchor="b">
            <a:normAutofit/>
          </a:bodyPr>
          <a:lstStyle>
            <a:lvl1pPr>
              <a:defRPr sz="4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431623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71600" y="1825626"/>
            <a:ext cx="4752974" cy="29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0824" y="1825626"/>
            <a:ext cx="4752975" cy="29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5943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5" y="365127"/>
            <a:ext cx="9898063"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57323" y="1681163"/>
            <a:ext cx="4654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3" y="2505076"/>
            <a:ext cx="4654551" cy="2197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0838" y="1681163"/>
            <a:ext cx="4654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0838" y="2505076"/>
            <a:ext cx="4654551" cy="2197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3918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9575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556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0162" y="457200"/>
            <a:ext cx="4286251"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96000" y="987427"/>
            <a:ext cx="5259388" cy="42269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0162" y="2057400"/>
            <a:ext cx="4286250" cy="3156995"/>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4664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pyright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66368D-8F9F-4D03-9064-564EF657D4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4" y="0"/>
            <a:ext cx="12189630" cy="6858000"/>
          </a:xfrm>
          <a:prstGeom prst="rect">
            <a:avLst/>
          </a:prstGeom>
        </p:spPr>
      </p:pic>
      <p:sp>
        <p:nvSpPr>
          <p:cNvPr id="2" name="TextBox 1"/>
          <p:cNvSpPr txBox="1"/>
          <p:nvPr/>
        </p:nvSpPr>
        <p:spPr>
          <a:xfrm>
            <a:off x="1485899" y="3977640"/>
            <a:ext cx="6772275" cy="1862048"/>
          </a:xfrm>
          <a:prstGeom prst="rect">
            <a:avLst/>
          </a:prstGeom>
          <a:noFill/>
        </p:spPr>
        <p:txBody>
          <a:bodyPr wrap="square" rtlCol="0">
            <a:spAutoFit/>
          </a:bodyPr>
          <a:lstStyle/>
          <a:p>
            <a:pPr lvl="0">
              <a:lnSpc>
                <a:spcPct val="90000"/>
              </a:lnSpc>
              <a:spcBef>
                <a:spcPts val="1000"/>
              </a:spcBef>
              <a:spcAft>
                <a:spcPts val="0"/>
              </a:spcAft>
            </a:pPr>
            <a:r>
              <a:rPr lang="en-US" sz="1600" baseline="0" dirty="0">
                <a:solidFill>
                  <a:schemeClr val="tx1"/>
                </a:solidFill>
              </a:rPr>
              <a:t>This presentation was prepared by Public Health Sudbury &amp; Districts.</a:t>
            </a:r>
          </a:p>
          <a:p>
            <a:pPr lvl="0">
              <a:lnSpc>
                <a:spcPct val="90000"/>
              </a:lnSpc>
              <a:spcBef>
                <a:spcPts val="1000"/>
              </a:spcBef>
              <a:spcAft>
                <a:spcPts val="0"/>
              </a:spcAft>
            </a:pPr>
            <a:r>
              <a:rPr lang="en-US" sz="1600" baseline="0" dirty="0">
                <a:solidFill>
                  <a:schemeClr val="tx1"/>
                </a:solidFill>
              </a:rPr>
              <a:t>This resource may be reproduced, for educational purposes, on the condition that full credit is given to Public Health Sudbury &amp; Districts.</a:t>
            </a:r>
          </a:p>
          <a:p>
            <a:pPr lvl="0">
              <a:lnSpc>
                <a:spcPct val="90000"/>
              </a:lnSpc>
              <a:spcBef>
                <a:spcPts val="1000"/>
              </a:spcBef>
              <a:spcAft>
                <a:spcPts val="0"/>
              </a:spcAft>
            </a:pPr>
            <a:r>
              <a:rPr lang="en-US" sz="1600" baseline="0" dirty="0">
                <a:solidFill>
                  <a:schemeClr val="tx1"/>
                </a:solidFill>
              </a:rPr>
              <a:t>This resource may not be reproduced or used for revenue generation purposes.</a:t>
            </a:r>
          </a:p>
          <a:p>
            <a:pPr lvl="0">
              <a:lnSpc>
                <a:spcPct val="90000"/>
              </a:lnSpc>
              <a:spcBef>
                <a:spcPts val="1000"/>
              </a:spcBef>
              <a:spcAft>
                <a:spcPts val="0"/>
              </a:spcAft>
            </a:pPr>
            <a:r>
              <a:rPr lang="en-US" sz="1600" baseline="0" dirty="0">
                <a:solidFill>
                  <a:schemeClr val="tx1"/>
                </a:solidFill>
              </a:rPr>
              <a:t>© 2022, Public Health Sudbury &amp; Districts</a:t>
            </a:r>
          </a:p>
          <a:p>
            <a:endParaRPr lang="en-US" sz="1800" dirty="0"/>
          </a:p>
        </p:txBody>
      </p:sp>
    </p:spTree>
    <p:extLst>
      <p:ext uri="{BB962C8B-B14F-4D97-AF65-F5344CB8AC3E}">
        <p14:creationId xmlns:p14="http://schemas.microsoft.com/office/powerpoint/2010/main" val="2840015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927B32-AD4F-4A44-A334-8529C49C66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62" y="0"/>
            <a:ext cx="12184862" cy="6852271"/>
          </a:xfrm>
          <a:prstGeom prst="rect">
            <a:avLst/>
          </a:prstGeom>
        </p:spPr>
      </p:pic>
      <p:sp>
        <p:nvSpPr>
          <p:cNvPr id="2" name="Title 1"/>
          <p:cNvSpPr>
            <a:spLocks noGrp="1"/>
          </p:cNvSpPr>
          <p:nvPr>
            <p:ph type="ctrTitle"/>
          </p:nvPr>
        </p:nvSpPr>
        <p:spPr>
          <a:xfrm>
            <a:off x="1524000" y="1085849"/>
            <a:ext cx="9753600" cy="2046923"/>
          </a:xfrm>
        </p:spPr>
        <p:txBody>
          <a:bodyPr anchor="b"/>
          <a:lstStyle>
            <a:lvl1pPr algn="l">
              <a:defRPr sz="60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228158"/>
            <a:ext cx="9144000" cy="1652451"/>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2268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1825626"/>
            <a:ext cx="9982200" cy="2890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5792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1825626"/>
            <a:ext cx="9982200" cy="2890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279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75EC39-584E-4928-9D23-DB610C1F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774" y="1674"/>
            <a:ext cx="12183679" cy="6854651"/>
          </a:xfrm>
          <a:prstGeom prst="rect">
            <a:avLst/>
          </a:prstGeom>
        </p:spPr>
      </p:pic>
      <p:sp>
        <p:nvSpPr>
          <p:cNvPr id="2" name="Title 1"/>
          <p:cNvSpPr>
            <a:spLocks noGrp="1"/>
          </p:cNvSpPr>
          <p:nvPr>
            <p:ph type="title"/>
          </p:nvPr>
        </p:nvSpPr>
        <p:spPr>
          <a:xfrm>
            <a:off x="1443036" y="1729331"/>
            <a:ext cx="9861551" cy="1574157"/>
          </a:xfrm>
        </p:spPr>
        <p:txBody>
          <a:bodyPr anchor="b">
            <a:normAutofit/>
          </a:bodyPr>
          <a:lstStyle>
            <a:lvl1pPr>
              <a:defRPr sz="4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97444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71600" y="1825626"/>
            <a:ext cx="4752974" cy="29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0824" y="1825626"/>
            <a:ext cx="4752975" cy="29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2554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5" y="365127"/>
            <a:ext cx="9898063"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57323" y="1681163"/>
            <a:ext cx="4654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3" y="2505076"/>
            <a:ext cx="4654551" cy="2197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0838" y="1681163"/>
            <a:ext cx="4654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0838" y="2505076"/>
            <a:ext cx="4654551" cy="2197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5926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06643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407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0162" y="457200"/>
            <a:ext cx="4286251"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96000" y="987427"/>
            <a:ext cx="5259388" cy="42269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0162" y="2057400"/>
            <a:ext cx="4286250" cy="3156995"/>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27322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pyright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66368D-8F9F-4D03-9064-564EF657D4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4" y="0"/>
            <a:ext cx="12189630" cy="6858000"/>
          </a:xfrm>
          <a:prstGeom prst="rect">
            <a:avLst/>
          </a:prstGeom>
        </p:spPr>
      </p:pic>
      <p:sp>
        <p:nvSpPr>
          <p:cNvPr id="2" name="TextBox 1"/>
          <p:cNvSpPr txBox="1"/>
          <p:nvPr/>
        </p:nvSpPr>
        <p:spPr>
          <a:xfrm>
            <a:off x="1485899" y="3977640"/>
            <a:ext cx="6772275" cy="1862048"/>
          </a:xfrm>
          <a:prstGeom prst="rect">
            <a:avLst/>
          </a:prstGeom>
          <a:noFill/>
        </p:spPr>
        <p:txBody>
          <a:bodyPr wrap="square" rtlCol="0">
            <a:spAutoFit/>
          </a:bodyPr>
          <a:lstStyle/>
          <a:p>
            <a:pPr lvl="0">
              <a:lnSpc>
                <a:spcPct val="90000"/>
              </a:lnSpc>
              <a:spcBef>
                <a:spcPts val="1000"/>
              </a:spcBef>
              <a:spcAft>
                <a:spcPts val="0"/>
              </a:spcAft>
            </a:pPr>
            <a:r>
              <a:rPr lang="en-US" sz="1600" baseline="0" dirty="0">
                <a:solidFill>
                  <a:schemeClr val="tx1"/>
                </a:solidFill>
              </a:rPr>
              <a:t>This presentation was prepared by Public Health Sudbury &amp; Districts.</a:t>
            </a:r>
          </a:p>
          <a:p>
            <a:pPr lvl="0">
              <a:lnSpc>
                <a:spcPct val="90000"/>
              </a:lnSpc>
              <a:spcBef>
                <a:spcPts val="1000"/>
              </a:spcBef>
              <a:spcAft>
                <a:spcPts val="0"/>
              </a:spcAft>
            </a:pPr>
            <a:r>
              <a:rPr lang="en-US" sz="1600" baseline="0" dirty="0">
                <a:solidFill>
                  <a:schemeClr val="tx1"/>
                </a:solidFill>
              </a:rPr>
              <a:t>This resource may be reproduced, for educational purposes, on the condition that full credit is given to Public Health Sudbury &amp; Districts.</a:t>
            </a:r>
          </a:p>
          <a:p>
            <a:pPr lvl="0">
              <a:lnSpc>
                <a:spcPct val="90000"/>
              </a:lnSpc>
              <a:spcBef>
                <a:spcPts val="1000"/>
              </a:spcBef>
              <a:spcAft>
                <a:spcPts val="0"/>
              </a:spcAft>
            </a:pPr>
            <a:r>
              <a:rPr lang="en-US" sz="1600" baseline="0" dirty="0">
                <a:solidFill>
                  <a:schemeClr val="tx1"/>
                </a:solidFill>
              </a:rPr>
              <a:t>This resource may not be reproduced or used for revenue generation purposes.</a:t>
            </a:r>
          </a:p>
          <a:p>
            <a:pPr lvl="0">
              <a:lnSpc>
                <a:spcPct val="90000"/>
              </a:lnSpc>
              <a:spcBef>
                <a:spcPts val="1000"/>
              </a:spcBef>
              <a:spcAft>
                <a:spcPts val="0"/>
              </a:spcAft>
            </a:pPr>
            <a:r>
              <a:rPr lang="en-US" sz="1600" baseline="0" dirty="0">
                <a:solidFill>
                  <a:schemeClr val="tx1"/>
                </a:solidFill>
              </a:rPr>
              <a:t>© 2022, Public Health Sudbury &amp; Districts</a:t>
            </a:r>
          </a:p>
          <a:p>
            <a:endParaRPr lang="en-US" sz="1800" dirty="0"/>
          </a:p>
        </p:txBody>
      </p:sp>
    </p:spTree>
    <p:extLst>
      <p:ext uri="{BB962C8B-B14F-4D97-AF65-F5344CB8AC3E}">
        <p14:creationId xmlns:p14="http://schemas.microsoft.com/office/powerpoint/2010/main" val="403218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75EC39-584E-4928-9D23-DB610C1F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774" y="1674"/>
            <a:ext cx="12183679" cy="6854651"/>
          </a:xfrm>
          <a:prstGeom prst="rect">
            <a:avLst/>
          </a:prstGeom>
        </p:spPr>
      </p:pic>
      <p:sp>
        <p:nvSpPr>
          <p:cNvPr id="2" name="Title 1"/>
          <p:cNvSpPr>
            <a:spLocks noGrp="1"/>
          </p:cNvSpPr>
          <p:nvPr>
            <p:ph type="title"/>
          </p:nvPr>
        </p:nvSpPr>
        <p:spPr>
          <a:xfrm>
            <a:off x="1443036" y="1729331"/>
            <a:ext cx="9861551" cy="1574157"/>
          </a:xfrm>
        </p:spPr>
        <p:txBody>
          <a:bodyPr anchor="b">
            <a:normAutofit/>
          </a:bodyPr>
          <a:lstStyle>
            <a:lvl1pPr>
              <a:defRPr sz="4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14979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71600" y="1825626"/>
            <a:ext cx="4752974" cy="29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0824" y="1825626"/>
            <a:ext cx="4752975" cy="29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691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5" y="365127"/>
            <a:ext cx="9898063"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57323" y="1681163"/>
            <a:ext cx="4654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3" y="2505076"/>
            <a:ext cx="4654551" cy="2197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0838" y="1681163"/>
            <a:ext cx="46545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0838" y="2505076"/>
            <a:ext cx="4654551" cy="2197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53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8181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40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0162" y="457200"/>
            <a:ext cx="4286251"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96000" y="987427"/>
            <a:ext cx="5259388" cy="42269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0162" y="2057400"/>
            <a:ext cx="4286250" cy="3156995"/>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959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pyright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66368D-8F9F-4D03-9064-564EF657D4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4" y="0"/>
            <a:ext cx="12189630" cy="6857999"/>
          </a:xfrm>
          <a:prstGeom prst="rect">
            <a:avLst/>
          </a:prstGeom>
        </p:spPr>
      </p:pic>
      <p:sp>
        <p:nvSpPr>
          <p:cNvPr id="2" name="TextBox 1"/>
          <p:cNvSpPr txBox="1"/>
          <p:nvPr/>
        </p:nvSpPr>
        <p:spPr>
          <a:xfrm>
            <a:off x="1485899" y="3977640"/>
            <a:ext cx="6772275" cy="1862048"/>
          </a:xfrm>
          <a:prstGeom prst="rect">
            <a:avLst/>
          </a:prstGeom>
          <a:noFill/>
        </p:spPr>
        <p:txBody>
          <a:bodyPr wrap="square" rtlCol="0">
            <a:spAutoFit/>
          </a:bodyPr>
          <a:lstStyle/>
          <a:p>
            <a:pPr lvl="0">
              <a:lnSpc>
                <a:spcPct val="90000"/>
              </a:lnSpc>
              <a:spcBef>
                <a:spcPts val="1000"/>
              </a:spcBef>
              <a:spcAft>
                <a:spcPts val="0"/>
              </a:spcAft>
            </a:pPr>
            <a:r>
              <a:rPr lang="en-US" sz="1600" baseline="0" dirty="0">
                <a:solidFill>
                  <a:schemeClr val="tx1"/>
                </a:solidFill>
              </a:rPr>
              <a:t>This presentation was prepared by Public Health Sudbury &amp; Districts.</a:t>
            </a:r>
          </a:p>
          <a:p>
            <a:pPr lvl="0">
              <a:lnSpc>
                <a:spcPct val="90000"/>
              </a:lnSpc>
              <a:spcBef>
                <a:spcPts val="1000"/>
              </a:spcBef>
              <a:spcAft>
                <a:spcPts val="0"/>
              </a:spcAft>
            </a:pPr>
            <a:r>
              <a:rPr lang="en-US" sz="1600" baseline="0" dirty="0">
                <a:solidFill>
                  <a:schemeClr val="tx1"/>
                </a:solidFill>
              </a:rPr>
              <a:t>This resource may be reproduced, for educational purposes, on the condition that full credit is given to Public Health Sudbury &amp; Districts.</a:t>
            </a:r>
          </a:p>
          <a:p>
            <a:pPr lvl="0">
              <a:lnSpc>
                <a:spcPct val="90000"/>
              </a:lnSpc>
              <a:spcBef>
                <a:spcPts val="1000"/>
              </a:spcBef>
              <a:spcAft>
                <a:spcPts val="0"/>
              </a:spcAft>
            </a:pPr>
            <a:r>
              <a:rPr lang="en-US" sz="1600" baseline="0" dirty="0">
                <a:solidFill>
                  <a:schemeClr val="tx1"/>
                </a:solidFill>
              </a:rPr>
              <a:t>This resource may not be reproduced or used for revenue generation purposes.</a:t>
            </a:r>
          </a:p>
          <a:p>
            <a:pPr lvl="0">
              <a:lnSpc>
                <a:spcPct val="90000"/>
              </a:lnSpc>
              <a:spcBef>
                <a:spcPts val="1000"/>
              </a:spcBef>
              <a:spcAft>
                <a:spcPts val="0"/>
              </a:spcAft>
            </a:pPr>
            <a:r>
              <a:rPr lang="en-US" sz="1600" baseline="0" dirty="0">
                <a:solidFill>
                  <a:schemeClr val="tx1"/>
                </a:solidFill>
              </a:rPr>
              <a:t>© 2023, Public Health Sudbury &amp; Districts</a:t>
            </a:r>
          </a:p>
          <a:p>
            <a:endParaRPr lang="en-US" sz="1800" dirty="0"/>
          </a:p>
        </p:txBody>
      </p:sp>
    </p:spTree>
    <p:extLst>
      <p:ext uri="{BB962C8B-B14F-4D97-AF65-F5344CB8AC3E}">
        <p14:creationId xmlns:p14="http://schemas.microsoft.com/office/powerpoint/2010/main" val="90752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93EB67-48E2-C762-274D-1904CE28869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0" y="857"/>
            <a:ext cx="12191999" cy="6856286"/>
          </a:xfrm>
          <a:prstGeom prst="rect">
            <a:avLst/>
          </a:prstGeom>
        </p:spPr>
      </p:pic>
      <p:sp>
        <p:nvSpPr>
          <p:cNvPr id="2" name="Title Placeholder 1"/>
          <p:cNvSpPr>
            <a:spLocks noGrp="1"/>
          </p:cNvSpPr>
          <p:nvPr>
            <p:ph type="title"/>
          </p:nvPr>
        </p:nvSpPr>
        <p:spPr>
          <a:xfrm>
            <a:off x="1371600" y="365127"/>
            <a:ext cx="99822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1825625"/>
            <a:ext cx="9982200" cy="33771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5173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b="1" kern="1200">
          <a:solidFill>
            <a:srgbClr val="00717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86AB4B-3F31-466F-A0F9-53224F7BF73B}"/>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568" y="3458"/>
            <a:ext cx="12184863" cy="6852272"/>
          </a:xfrm>
          <a:prstGeom prst="rect">
            <a:avLst/>
          </a:prstGeom>
        </p:spPr>
      </p:pic>
      <p:sp>
        <p:nvSpPr>
          <p:cNvPr id="2" name="Title Placeholder 1"/>
          <p:cNvSpPr>
            <a:spLocks noGrp="1"/>
          </p:cNvSpPr>
          <p:nvPr>
            <p:ph type="title"/>
          </p:nvPr>
        </p:nvSpPr>
        <p:spPr>
          <a:xfrm>
            <a:off x="1371600" y="365127"/>
            <a:ext cx="99822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1825625"/>
            <a:ext cx="9982200" cy="33771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36762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914400" rtl="0" eaLnBrk="1" latinLnBrk="0" hangingPunct="1">
        <a:lnSpc>
          <a:spcPct val="90000"/>
        </a:lnSpc>
        <a:spcBef>
          <a:spcPct val="0"/>
        </a:spcBef>
        <a:buNone/>
        <a:defRPr sz="4000" b="1" kern="1200">
          <a:solidFill>
            <a:srgbClr val="00717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86AB4B-3F31-466F-A0F9-53224F7BF73B}"/>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568" y="3458"/>
            <a:ext cx="12184863" cy="6852272"/>
          </a:xfrm>
          <a:prstGeom prst="rect">
            <a:avLst/>
          </a:prstGeom>
        </p:spPr>
      </p:pic>
      <p:sp>
        <p:nvSpPr>
          <p:cNvPr id="2" name="Title Placeholder 1"/>
          <p:cNvSpPr>
            <a:spLocks noGrp="1"/>
          </p:cNvSpPr>
          <p:nvPr>
            <p:ph type="title"/>
          </p:nvPr>
        </p:nvSpPr>
        <p:spPr>
          <a:xfrm>
            <a:off x="1371600" y="365127"/>
            <a:ext cx="99822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1825625"/>
            <a:ext cx="9982200" cy="33771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37335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000" b="1" kern="1200">
          <a:solidFill>
            <a:srgbClr val="00717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en/services/health/publications/healthy-living/vaping-mechanics-infographic.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youtube.com/watch?v=uFX9F-KD7co" TargetMode="Externa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tobacco/basic_information/e-cigarettes/pdfs/ecigarette-or-vaping-products-visual-dictionary-508.pdf" TargetMode="External"/><Relationship Id="rId2" Type="http://schemas.openxmlformats.org/officeDocument/2006/relationships/hyperlink" Target="https://www.canada.ca/en/health-canada/services/smoking-tobacco/vaping.html" TargetMode="External"/><Relationship Id="rId1" Type="http://schemas.openxmlformats.org/officeDocument/2006/relationships/slideLayout" Target="../slideLayouts/slideLayout2.xml"/><Relationship Id="rId5" Type="http://schemas.openxmlformats.org/officeDocument/2006/relationships/hyperlink" Target="https://www.ncbi.nlm.nih.gov/pmc/articles/PMC3995255/" TargetMode="External"/><Relationship Id="rId4" Type="http://schemas.openxmlformats.org/officeDocument/2006/relationships/hyperlink" Target="https://www.canada.ca/en/services/health/publications/healthy-living/vaping-mechanics-infographic.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nebraska.pure.elsevier.com/en/publications/electronic-cigarette-refill-liquids-child-resistant-packaging-nic" TargetMode="External"/><Relationship Id="rId2" Type="http://schemas.openxmlformats.org/officeDocument/2006/relationships/hyperlink" Target="https://www.ncbi.nlm.nih.gov/books/NBK507171/" TargetMode="External"/><Relationship Id="rId1" Type="http://schemas.openxmlformats.org/officeDocument/2006/relationships/slideLayout" Target="../slideLayouts/slideLayout2.xml"/><Relationship Id="rId5" Type="http://schemas.openxmlformats.org/officeDocument/2006/relationships/hyperlink" Target="https://www.lung.org/quit-smoking/e-cigarettes-vaping/whats-in-an-e-cigarette" TargetMode="External"/><Relationship Id="rId4" Type="http://schemas.openxmlformats.org/officeDocument/2006/relationships/hyperlink" Target="https://www.ncbi.nlm.nih.gov/pubmed/2495802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amh.ca/en/camh-news-and-stories/ecigarettes" TargetMode="External"/><Relationship Id="rId2" Type="http://schemas.openxmlformats.org/officeDocument/2006/relationships/hyperlink" Target="https://www.canada.ca/en/health-canada/services/smoking-tobacco/vaping/risks.html#a2" TargetMode="External"/><Relationship Id="rId1" Type="http://schemas.openxmlformats.org/officeDocument/2006/relationships/slideLayout" Target="../slideLayouts/slideLayout2.xml"/><Relationship Id="rId4" Type="http://schemas.openxmlformats.org/officeDocument/2006/relationships/hyperlink" Target="https://www.notanexperiment.ca/health-effects-and-addiction-aler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anada.ca/en/health-canada/services/smoking-tobacco/effects-smoking/smoking-your-body/nicotine-addiction.html" TargetMode="External"/><Relationship Id="rId2" Type="http://schemas.openxmlformats.org/officeDocument/2006/relationships/hyperlink" Target="https://www.cdc.gov/tobacco/basic_information/e-cigarettes/Quick-Facts-on-the-Risks-of-E-cigarettes-for-Kids-Teens-and-Young-Adults.html" TargetMode="External"/><Relationship Id="rId1" Type="http://schemas.openxmlformats.org/officeDocument/2006/relationships/slideLayout" Target="../slideLayouts/slideLayout2.xml"/><Relationship Id="rId5" Type="http://schemas.openxmlformats.org/officeDocument/2006/relationships/hyperlink" Target="https://apcbham.org/2021/01/11/marketing-to-the-youth-of-america-how-big-tobacco-leveraged-advertising-to-reach-young-people/" TargetMode="External"/><Relationship Id="rId4" Type="http://schemas.openxmlformats.org/officeDocument/2006/relationships/hyperlink" Target="https://www.cdc.gov/niosh/ershdb/emergencyresponsecard_29750028.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books/NBK538684/table/ch1.tab1/" TargetMode="External"/><Relationship Id="rId2" Type="http://schemas.openxmlformats.org/officeDocument/2006/relationships/hyperlink" Target="https://tobaccocontrol.bmj.com/content/31/2/129.inf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ontario.ca/laws/statute/17s26/v1" TargetMode="External"/><Relationship Id="rId2" Type="http://schemas.openxmlformats.org/officeDocument/2006/relationships/hyperlink" Target="https://www.canada.ca/en/health-canada/news/2020/07/health-canada-confirms-ban-of-advertising-for-vaping-products-wherever-they-can-be-seen-or-heard-by-youth.html" TargetMode="External"/><Relationship Id="rId1" Type="http://schemas.openxmlformats.org/officeDocument/2006/relationships/slideLayout" Target="../slideLayouts/slideLayout2.xml"/><Relationship Id="rId5" Type="http://schemas.openxmlformats.org/officeDocument/2006/relationships/hyperlink" Target="http://www.rcmp-grc.gc.ca/cycp-cpcj/dr-al/illd-dill-eng.htm" TargetMode="External"/><Relationship Id="rId4" Type="http://schemas.openxmlformats.org/officeDocument/2006/relationships/hyperlink" Target="https://www.ontario.ca/page/where-you-cant-smoke-or-vape-ontario"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53B1E0-9433-4136-8973-FCEDB253949B}"/>
              </a:ext>
            </a:extLst>
          </p:cNvPr>
          <p:cNvSpPr>
            <a:spLocks noGrp="1"/>
          </p:cNvSpPr>
          <p:nvPr>
            <p:ph type="ctrTitle"/>
          </p:nvPr>
        </p:nvSpPr>
        <p:spPr/>
        <p:txBody>
          <a:bodyPr/>
          <a:lstStyle/>
          <a:p>
            <a:r>
              <a:rPr lang="en-US" dirty="0"/>
              <a:t>Vaping and e-cigarettes</a:t>
            </a:r>
            <a:endParaRPr lang="en-CA" dirty="0"/>
          </a:p>
        </p:txBody>
      </p:sp>
      <p:sp>
        <p:nvSpPr>
          <p:cNvPr id="5" name="Subtitle 4">
            <a:extLst>
              <a:ext uri="{FF2B5EF4-FFF2-40B4-BE49-F238E27FC236}">
                <a16:creationId xmlns:a16="http://schemas.microsoft.com/office/drawing/2014/main" id="{E8D37F44-D3F8-4808-9118-E302F59E7E09}"/>
              </a:ext>
            </a:extLst>
          </p:cNvPr>
          <p:cNvSpPr>
            <a:spLocks noGrp="1"/>
          </p:cNvSpPr>
          <p:nvPr>
            <p:ph type="subTitle" idx="1"/>
          </p:nvPr>
        </p:nvSpPr>
        <p:spPr/>
        <p:txBody>
          <a:bodyPr/>
          <a:lstStyle/>
          <a:p>
            <a:r>
              <a:rPr lang="en-US" dirty="0"/>
              <a:t>Grades 7-12</a:t>
            </a:r>
            <a:endParaRPr lang="en-CA" dirty="0"/>
          </a:p>
        </p:txBody>
      </p:sp>
    </p:spTree>
    <p:extLst>
      <p:ext uri="{BB962C8B-B14F-4D97-AF65-F5344CB8AC3E}">
        <p14:creationId xmlns:p14="http://schemas.microsoft.com/office/powerpoint/2010/main" val="4276684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230A-FA69-212F-9A5E-238D93F35049}"/>
              </a:ext>
            </a:extLst>
          </p:cNvPr>
          <p:cNvSpPr>
            <a:spLocks noGrp="1"/>
          </p:cNvSpPr>
          <p:nvPr>
            <p:ph type="title"/>
          </p:nvPr>
        </p:nvSpPr>
        <p:spPr/>
        <p:txBody>
          <a:bodyPr/>
          <a:lstStyle/>
          <a:p>
            <a:r>
              <a:rPr lang="en-CA" dirty="0"/>
              <a:t>Which of these chemicals are in</a:t>
            </a:r>
            <a:br>
              <a:rPr lang="en-CA" dirty="0"/>
            </a:br>
            <a:r>
              <a:rPr lang="en-CA" dirty="0"/>
              <a:t>e-cigarette aerosol? </a:t>
            </a:r>
          </a:p>
        </p:txBody>
      </p:sp>
      <p:sp>
        <p:nvSpPr>
          <p:cNvPr id="3" name="Content Placeholder 2">
            <a:extLst>
              <a:ext uri="{FF2B5EF4-FFF2-40B4-BE49-F238E27FC236}">
                <a16:creationId xmlns:a16="http://schemas.microsoft.com/office/drawing/2014/main" id="{63B2A3F4-2522-2474-BB82-56A01DC6EAD5}"/>
              </a:ext>
            </a:extLst>
          </p:cNvPr>
          <p:cNvSpPr>
            <a:spLocks noGrp="1"/>
          </p:cNvSpPr>
          <p:nvPr>
            <p:ph sz="half" idx="1"/>
          </p:nvPr>
        </p:nvSpPr>
        <p:spPr>
          <a:xfrm>
            <a:off x="1371600" y="1825626"/>
            <a:ext cx="4752974" cy="3455034"/>
          </a:xfrm>
        </p:spPr>
        <p:txBody>
          <a:bodyPr>
            <a:normAutofit/>
          </a:bodyPr>
          <a:lstStyle/>
          <a:p>
            <a:r>
              <a:rPr lang="en-CA" dirty="0"/>
              <a:t>formaldehyde</a:t>
            </a:r>
          </a:p>
          <a:p>
            <a:r>
              <a:rPr lang="en-US" dirty="0"/>
              <a:t>acrolein</a:t>
            </a:r>
          </a:p>
          <a:p>
            <a:r>
              <a:rPr lang="en-US" dirty="0"/>
              <a:t>nickel</a:t>
            </a:r>
          </a:p>
          <a:p>
            <a:r>
              <a:rPr lang="en-US" dirty="0"/>
              <a:t>tin</a:t>
            </a:r>
          </a:p>
          <a:p>
            <a:r>
              <a:rPr lang="en-US" dirty="0"/>
              <a:t>aluminum</a:t>
            </a:r>
          </a:p>
          <a:p>
            <a:r>
              <a:rPr lang="en-US" dirty="0"/>
              <a:t>propylene glycol</a:t>
            </a:r>
            <a:endParaRPr lang="en-CA" dirty="0"/>
          </a:p>
          <a:p>
            <a:pPr marL="0" indent="0">
              <a:buNone/>
            </a:pPr>
            <a:endParaRPr lang="en-CA" dirty="0"/>
          </a:p>
        </p:txBody>
      </p:sp>
      <p:sp>
        <p:nvSpPr>
          <p:cNvPr id="4" name="Content Placeholder 3">
            <a:extLst>
              <a:ext uri="{FF2B5EF4-FFF2-40B4-BE49-F238E27FC236}">
                <a16:creationId xmlns:a16="http://schemas.microsoft.com/office/drawing/2014/main" id="{FCB88D95-BA41-1114-F59B-53624992108E}"/>
              </a:ext>
            </a:extLst>
          </p:cNvPr>
          <p:cNvSpPr>
            <a:spLocks noGrp="1"/>
          </p:cNvSpPr>
          <p:nvPr>
            <p:ph sz="half" idx="2"/>
          </p:nvPr>
        </p:nvSpPr>
        <p:spPr/>
        <p:txBody>
          <a:bodyPr>
            <a:normAutofit/>
          </a:bodyPr>
          <a:lstStyle/>
          <a:p>
            <a:r>
              <a:rPr lang="en-US" dirty="0" err="1"/>
              <a:t>flavours</a:t>
            </a:r>
            <a:endParaRPr lang="en-US" dirty="0"/>
          </a:p>
          <a:p>
            <a:r>
              <a:rPr lang="en-US" dirty="0"/>
              <a:t>carbonyl compounds</a:t>
            </a:r>
          </a:p>
          <a:p>
            <a:r>
              <a:rPr lang="en-US" dirty="0"/>
              <a:t>volatile organic compounds (VOCs)</a:t>
            </a:r>
          </a:p>
          <a:p>
            <a:r>
              <a:rPr lang="en-US" dirty="0"/>
              <a:t>nicotine</a:t>
            </a:r>
          </a:p>
          <a:p>
            <a:r>
              <a:rPr lang="en-US" dirty="0"/>
              <a:t>glycerol</a:t>
            </a:r>
            <a:endParaRPr lang="en-CA" dirty="0"/>
          </a:p>
          <a:p>
            <a:pPr marL="0" indent="0">
              <a:buNone/>
            </a:pPr>
            <a:endParaRPr lang="en-CA" dirty="0"/>
          </a:p>
        </p:txBody>
      </p:sp>
      <p:sp>
        <p:nvSpPr>
          <p:cNvPr id="5" name="Rectangle 4">
            <a:extLst>
              <a:ext uri="{FF2B5EF4-FFF2-40B4-BE49-F238E27FC236}">
                <a16:creationId xmlns:a16="http://schemas.microsoft.com/office/drawing/2014/main" id="{CC3D7CD4-0980-E732-3ACF-D49F3BFB0EF7}"/>
              </a:ext>
            </a:extLst>
          </p:cNvPr>
          <p:cNvSpPr/>
          <p:nvPr/>
        </p:nvSpPr>
        <p:spPr>
          <a:xfrm rot="20613323">
            <a:off x="1353886" y="3030187"/>
            <a:ext cx="10024823" cy="1323439"/>
          </a:xfrm>
          <a:prstGeom prst="rect">
            <a:avLst/>
          </a:prstGeom>
          <a:solidFill>
            <a:srgbClr val="F4F4F4"/>
          </a:solidFill>
          <a:ln>
            <a:noFill/>
          </a:ln>
          <a:effectLst/>
          <a:scene3d>
            <a:camera prst="orthographicFront">
              <a:rot lat="0" lon="0" rev="0"/>
            </a:camera>
            <a:lightRig rig="glow" dir="t">
              <a:rot lat="0" lon="0" rev="14100000"/>
            </a:lightRig>
          </a:scene3d>
          <a:sp3d prstMaterial="softEdge">
            <a:bevelT w="127000" prst="artDeco"/>
          </a:sp3d>
        </p:spPr>
        <p:txBody>
          <a:bodyPr wrap="square" lIns="91440" tIns="45720" rIns="91440" bIns="45720">
            <a:spAutoFit/>
          </a:bodyPr>
          <a:lstStyle/>
          <a:p>
            <a:pPr algn="ctr"/>
            <a:r>
              <a:rPr lang="en-US" sz="8000" b="1" dirty="0">
                <a:ln w="6600">
                  <a:noFill/>
                  <a:prstDash val="solid"/>
                </a:ln>
                <a:solidFill>
                  <a:srgbClr val="C90062"/>
                </a:solidFill>
              </a:rPr>
              <a:t>ALL OF THEM</a:t>
            </a:r>
          </a:p>
        </p:txBody>
      </p:sp>
    </p:spTree>
    <p:extLst>
      <p:ext uri="{BB962C8B-B14F-4D97-AF65-F5344CB8AC3E}">
        <p14:creationId xmlns:p14="http://schemas.microsoft.com/office/powerpoint/2010/main" val="296714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8B478AE2-987E-E34F-BAE1-156CECCDEAD6}"/>
              </a:ext>
            </a:extLst>
          </p:cNvPr>
          <p:cNvSpPr/>
          <p:nvPr/>
        </p:nvSpPr>
        <p:spPr>
          <a:xfrm>
            <a:off x="5554211" y="4204668"/>
            <a:ext cx="6106485" cy="2002871"/>
          </a:xfrm>
          <a:prstGeom prst="roundRect">
            <a:avLst>
              <a:gd name="adj" fmla="val 5437"/>
            </a:avLst>
          </a:prstGeom>
          <a:solidFill>
            <a:srgbClr val="D9D8D6"/>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5" name="Rectangle: Rounded Corners 14">
            <a:extLst>
              <a:ext uri="{FF2B5EF4-FFF2-40B4-BE49-F238E27FC236}">
                <a16:creationId xmlns:a16="http://schemas.microsoft.com/office/drawing/2014/main" id="{009B7D90-4871-83D4-2426-2C61D0ED8FC1}"/>
              </a:ext>
            </a:extLst>
          </p:cNvPr>
          <p:cNvSpPr/>
          <p:nvPr/>
        </p:nvSpPr>
        <p:spPr>
          <a:xfrm>
            <a:off x="5554212" y="1951909"/>
            <a:ext cx="6106485" cy="2002871"/>
          </a:xfrm>
          <a:prstGeom prst="roundRect">
            <a:avLst>
              <a:gd name="adj" fmla="val 5437"/>
            </a:avLst>
          </a:prstGeom>
          <a:solidFill>
            <a:srgbClr val="D9D8D6"/>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F2A4AECC-7389-337F-AE69-30A01D8EAA16}"/>
              </a:ext>
            </a:extLst>
          </p:cNvPr>
          <p:cNvSpPr/>
          <p:nvPr/>
        </p:nvSpPr>
        <p:spPr>
          <a:xfrm>
            <a:off x="1371600" y="1943099"/>
            <a:ext cx="3510793" cy="4267201"/>
          </a:xfrm>
          <a:prstGeom prst="roundRect">
            <a:avLst>
              <a:gd name="adj" fmla="val 5437"/>
            </a:avLst>
          </a:prstGeom>
          <a:solidFill>
            <a:srgbClr val="D9D8D6"/>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1663956" y="2229023"/>
            <a:ext cx="2926080" cy="941950"/>
          </a:xfrm>
        </p:spPr>
        <p:txBody>
          <a:bodyPr>
            <a:normAutofit/>
          </a:bodyPr>
          <a:lstStyle/>
          <a:p>
            <a:pPr marL="0" indent="0" algn="ctr">
              <a:buNone/>
            </a:pPr>
            <a:r>
              <a:rPr lang="en-CA" dirty="0"/>
              <a:t>Formaldehyde is in embalming fluid.</a:t>
            </a:r>
          </a:p>
        </p:txBody>
      </p:sp>
      <p:pic>
        <p:nvPicPr>
          <p:cNvPr id="1028" name="Picture 4" descr="Herbicide, Avignon, In Rice Field, Avignon A Surname">
            <a:extLst>
              <a:ext uri="{FF2B5EF4-FFF2-40B4-BE49-F238E27FC236}">
                <a16:creationId xmlns:a16="http://schemas.microsoft.com/office/drawing/2014/main" id="{7026B6C7-7B5B-4334-97DE-5A14B4B33C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06" t="6838" b="13995"/>
          <a:stretch/>
        </p:blipFill>
        <p:spPr bwMode="auto">
          <a:xfrm>
            <a:off x="5883582" y="2130384"/>
            <a:ext cx="2364162" cy="164592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8555238" y="4523661"/>
            <a:ext cx="3007432" cy="1341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Nickel, tin, and aluminum are heavy metals.</a:t>
            </a:r>
            <a:endParaRPr lang="en-CA" dirty="0"/>
          </a:p>
        </p:txBody>
      </p:sp>
      <p:sp>
        <p:nvSpPr>
          <p:cNvPr id="13" name="Content Placeholder 2"/>
          <p:cNvSpPr txBox="1">
            <a:spLocks/>
          </p:cNvSpPr>
          <p:nvPr/>
        </p:nvSpPr>
        <p:spPr>
          <a:xfrm>
            <a:off x="8607453" y="2548730"/>
            <a:ext cx="2278266" cy="8092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Acrolein</a:t>
            </a:r>
            <a:r>
              <a:rPr lang="en-US" dirty="0"/>
              <a:t> is in pesticides.</a:t>
            </a:r>
            <a:endParaRPr lang="en-CA" dirty="0"/>
          </a:p>
        </p:txBody>
      </p:sp>
      <p:grpSp>
        <p:nvGrpSpPr>
          <p:cNvPr id="7" name="Group 6"/>
          <p:cNvGrpSpPr/>
          <p:nvPr/>
        </p:nvGrpSpPr>
        <p:grpSpPr>
          <a:xfrm>
            <a:off x="2372789" y="3731227"/>
            <a:ext cx="1512316" cy="2175839"/>
            <a:chOff x="848789" y="3228306"/>
            <a:chExt cx="1512316" cy="2175839"/>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505" y="3228306"/>
              <a:ext cx="1410896" cy="217583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789" y="4269859"/>
              <a:ext cx="1512316" cy="1134237"/>
            </a:xfrm>
            <a:prstGeom prst="rect">
              <a:avLst/>
            </a:prstGeom>
          </p:spPr>
        </p:pic>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282" t="-793" r="-4671" b="-1"/>
          <a:stretch/>
        </p:blipFill>
        <p:spPr>
          <a:xfrm>
            <a:off x="5761303" y="4371275"/>
            <a:ext cx="2374636" cy="1737360"/>
          </a:xfrm>
          <a:prstGeom prst="rect">
            <a:avLst/>
          </a:prstGeom>
        </p:spPr>
      </p:pic>
      <p:sp>
        <p:nvSpPr>
          <p:cNvPr id="18" name="Title 17">
            <a:extLst>
              <a:ext uri="{FF2B5EF4-FFF2-40B4-BE49-F238E27FC236}">
                <a16:creationId xmlns:a16="http://schemas.microsoft.com/office/drawing/2014/main" id="{45E424D5-0997-44D2-9874-1C063E390D6D}"/>
              </a:ext>
            </a:extLst>
          </p:cNvPr>
          <p:cNvSpPr>
            <a:spLocks noGrp="1"/>
          </p:cNvSpPr>
          <p:nvPr>
            <p:ph type="title"/>
          </p:nvPr>
        </p:nvSpPr>
        <p:spPr/>
        <p:txBody>
          <a:bodyPr/>
          <a:lstStyle/>
          <a:p>
            <a:r>
              <a:rPr lang="en-CA" dirty="0"/>
              <a:t>What are these chemicals? </a:t>
            </a:r>
          </a:p>
        </p:txBody>
      </p:sp>
    </p:spTree>
    <p:extLst>
      <p:ext uri="{BB962C8B-B14F-4D97-AF65-F5344CB8AC3E}">
        <p14:creationId xmlns:p14="http://schemas.microsoft.com/office/powerpoint/2010/main" val="302673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4194756"/>
            <a:ext cx="7886700" cy="1325564"/>
          </a:xfrm>
        </p:spPr>
        <p:txBody>
          <a:bodyPr/>
          <a:lstStyle/>
          <a:p>
            <a:pPr marL="457200" lvl="1" indent="0">
              <a:buNone/>
            </a:pPr>
            <a:endParaRPr lang="en-CA" dirty="0"/>
          </a:p>
          <a:p>
            <a:pPr lvl="1"/>
            <a:endParaRPr lang="en-CA" dirty="0"/>
          </a:p>
        </p:txBody>
      </p:sp>
      <p:sp>
        <p:nvSpPr>
          <p:cNvPr id="5" name="Title 4">
            <a:extLst>
              <a:ext uri="{FF2B5EF4-FFF2-40B4-BE49-F238E27FC236}">
                <a16:creationId xmlns:a16="http://schemas.microsoft.com/office/drawing/2014/main" id="{01FE298C-4988-8540-43D1-B2FA98B89E09}"/>
              </a:ext>
            </a:extLst>
          </p:cNvPr>
          <p:cNvSpPr>
            <a:spLocks noGrp="1"/>
          </p:cNvSpPr>
          <p:nvPr>
            <p:ph type="title"/>
          </p:nvPr>
        </p:nvSpPr>
        <p:spPr/>
        <p:txBody>
          <a:bodyPr/>
          <a:lstStyle/>
          <a:p>
            <a:r>
              <a:rPr lang="en-US" dirty="0"/>
              <a:t>Do you think vaping is safe?</a:t>
            </a:r>
            <a:endParaRPr lang="en-CA" dirty="0"/>
          </a:p>
        </p:txBody>
      </p:sp>
      <p:pic>
        <p:nvPicPr>
          <p:cNvPr id="7" name="Content Placeholder 3">
            <a:extLst>
              <a:ext uri="{FF2B5EF4-FFF2-40B4-BE49-F238E27FC236}">
                <a16:creationId xmlns:a16="http://schemas.microsoft.com/office/drawing/2014/main" id="{A97E366D-C299-487F-370E-947C5DB40028}"/>
              </a:ext>
            </a:extLst>
          </p:cNvPr>
          <p:cNvPicPr>
            <a:picLocks noChangeAspect="1"/>
          </p:cNvPicPr>
          <p:nvPr/>
        </p:nvPicPr>
        <p:blipFill rotWithShape="1">
          <a:blip r:embed="rId3">
            <a:extLst>
              <a:ext uri="{28A0092B-C50C-407E-A947-70E740481C1C}">
                <a14:useLocalDpi xmlns:a14="http://schemas.microsoft.com/office/drawing/2010/main" val="0"/>
              </a:ext>
            </a:extLst>
          </a:blip>
          <a:srcRect l="20718" r="20643"/>
          <a:stretch/>
        </p:blipFill>
        <p:spPr>
          <a:xfrm>
            <a:off x="4522815" y="1834956"/>
            <a:ext cx="3984569" cy="4114800"/>
          </a:xfrm>
          <a:prstGeom prst="rect">
            <a:avLst/>
          </a:prstGeom>
        </p:spPr>
      </p:pic>
    </p:spTree>
    <p:extLst>
      <p:ext uri="{BB962C8B-B14F-4D97-AF65-F5344CB8AC3E}">
        <p14:creationId xmlns:p14="http://schemas.microsoft.com/office/powerpoint/2010/main" val="85442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5090-6419-082C-8237-AE51E90A0614}"/>
              </a:ext>
            </a:extLst>
          </p:cNvPr>
          <p:cNvSpPr>
            <a:spLocks noGrp="1"/>
          </p:cNvSpPr>
          <p:nvPr>
            <p:ph type="title"/>
          </p:nvPr>
        </p:nvSpPr>
        <p:spPr/>
        <p:txBody>
          <a:bodyPr/>
          <a:lstStyle/>
          <a:p>
            <a:r>
              <a:rPr lang="en-US" dirty="0"/>
              <a:t>Less harmful does not mean safe</a:t>
            </a:r>
            <a:endParaRPr lang="en-CA" dirty="0"/>
          </a:p>
        </p:txBody>
      </p:sp>
      <p:sp>
        <p:nvSpPr>
          <p:cNvPr id="3" name="Content Placeholder 2">
            <a:extLst>
              <a:ext uri="{FF2B5EF4-FFF2-40B4-BE49-F238E27FC236}">
                <a16:creationId xmlns:a16="http://schemas.microsoft.com/office/drawing/2014/main" id="{4C94A749-0449-B84F-0C13-58EC492AB5A4}"/>
              </a:ext>
            </a:extLst>
          </p:cNvPr>
          <p:cNvSpPr>
            <a:spLocks noGrp="1"/>
          </p:cNvSpPr>
          <p:nvPr>
            <p:ph idx="1"/>
          </p:nvPr>
        </p:nvSpPr>
        <p:spPr/>
        <p:txBody>
          <a:bodyPr>
            <a:normAutofit fontScale="92500" lnSpcReduction="10000"/>
          </a:bodyPr>
          <a:lstStyle/>
          <a:p>
            <a:pPr marL="457200" indent="-457200">
              <a:spcAft>
                <a:spcPts val="1200"/>
              </a:spcAft>
              <a:buFont typeface="Arial" panose="020B0604020202020204" pitchFamily="34" charset="0"/>
              <a:buChar char="•"/>
            </a:pPr>
            <a:r>
              <a:rPr lang="en-US" sz="2800" dirty="0">
                <a:solidFill>
                  <a:srgbClr val="004953"/>
                </a:solidFill>
              </a:rPr>
              <a:t>long-term risks unknown</a:t>
            </a:r>
          </a:p>
          <a:p>
            <a:pPr marL="457200" indent="-457200">
              <a:lnSpc>
                <a:spcPct val="150000"/>
              </a:lnSpc>
              <a:spcAft>
                <a:spcPts val="1200"/>
              </a:spcAft>
              <a:buFont typeface="Arial" panose="020B0604020202020204" pitchFamily="34" charset="0"/>
              <a:buChar char="•"/>
            </a:pPr>
            <a:r>
              <a:rPr lang="en-US" sz="2800" dirty="0">
                <a:solidFill>
                  <a:srgbClr val="004953"/>
                </a:solidFill>
              </a:rPr>
              <a:t>viruses and infectious diseases</a:t>
            </a:r>
            <a:r>
              <a:rPr lang="en-US" sz="1600" baseline="30000" dirty="0">
                <a:solidFill>
                  <a:srgbClr val="004953"/>
                </a:solidFill>
              </a:rPr>
              <a:t>12</a:t>
            </a:r>
            <a:endParaRPr lang="en-US" sz="1600" dirty="0">
              <a:solidFill>
                <a:srgbClr val="004953"/>
              </a:solidFill>
            </a:endParaRPr>
          </a:p>
          <a:p>
            <a:pPr marL="457200" indent="-457200">
              <a:lnSpc>
                <a:spcPct val="150000"/>
              </a:lnSpc>
              <a:spcAft>
                <a:spcPts val="1200"/>
              </a:spcAft>
              <a:buFont typeface="Arial" panose="020B0604020202020204" pitchFamily="34" charset="0"/>
              <a:buChar char="•"/>
            </a:pPr>
            <a:r>
              <a:rPr lang="en-US" sz="2800" dirty="0">
                <a:solidFill>
                  <a:srgbClr val="004953"/>
                </a:solidFill>
              </a:rPr>
              <a:t>e-liquid can be poisonous </a:t>
            </a:r>
          </a:p>
          <a:p>
            <a:pPr marL="457200" indent="-457200">
              <a:lnSpc>
                <a:spcPct val="150000"/>
              </a:lnSpc>
              <a:spcAft>
                <a:spcPts val="1200"/>
              </a:spcAft>
              <a:buFont typeface="Arial" panose="020B0604020202020204" pitchFamily="34" charset="0"/>
              <a:buChar char="•"/>
            </a:pPr>
            <a:r>
              <a:rPr lang="en-US" sz="2800" dirty="0">
                <a:solidFill>
                  <a:srgbClr val="004953"/>
                </a:solidFill>
              </a:rPr>
              <a:t>nicotine is addictive</a:t>
            </a:r>
            <a:endParaRPr lang="en-US" sz="2400" dirty="0">
              <a:solidFill>
                <a:srgbClr val="004953"/>
              </a:solidFill>
            </a:endParaRPr>
          </a:p>
        </p:txBody>
      </p:sp>
      <p:pic>
        <p:nvPicPr>
          <p:cNvPr id="4" name="Picture 3">
            <a:extLst>
              <a:ext uri="{FF2B5EF4-FFF2-40B4-BE49-F238E27FC236}">
                <a16:creationId xmlns:a16="http://schemas.microsoft.com/office/drawing/2014/main" id="{D82E1CA0-7EAA-D00D-B9EB-3500E50EDB93}"/>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863" r="-632"/>
          <a:stretch/>
        </p:blipFill>
        <p:spPr>
          <a:xfrm>
            <a:off x="6747660" y="1752600"/>
            <a:ext cx="5134062" cy="4457700"/>
          </a:xfrm>
          <a:prstGeom prst="rect">
            <a:avLst/>
          </a:prstGeom>
        </p:spPr>
      </p:pic>
    </p:spTree>
    <p:extLst>
      <p:ext uri="{BB962C8B-B14F-4D97-AF65-F5344CB8AC3E}">
        <p14:creationId xmlns:p14="http://schemas.microsoft.com/office/powerpoint/2010/main" val="121573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527" y="266700"/>
            <a:ext cx="8972346" cy="5943600"/>
          </a:xfrm>
          <a:prstGeom prst="rect">
            <a:avLst/>
          </a:prstGeom>
        </p:spPr>
      </p:pic>
    </p:spTree>
    <p:extLst>
      <p:ext uri="{BB962C8B-B14F-4D97-AF65-F5344CB8AC3E}">
        <p14:creationId xmlns:p14="http://schemas.microsoft.com/office/powerpoint/2010/main" val="933045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2795" y="5287540"/>
            <a:ext cx="6735097" cy="400110"/>
          </a:xfrm>
          <a:prstGeom prst="rect">
            <a:avLst/>
          </a:prstGeom>
          <a:noFill/>
        </p:spPr>
        <p:txBody>
          <a:bodyPr wrap="square" rtlCol="0">
            <a:spAutoFit/>
          </a:bodyPr>
          <a:lstStyle/>
          <a:p>
            <a:pPr algn="ctr"/>
            <a:r>
              <a:rPr lang="en-US" sz="1000" dirty="0"/>
              <a:t>Image: Government of Canada (2019). </a:t>
            </a:r>
            <a:r>
              <a:rPr lang="en-US" sz="1000" i="1" dirty="0"/>
              <a:t>Vaping: The Mechanics (infographic)</a:t>
            </a:r>
            <a:r>
              <a:rPr lang="en-US" sz="1000" dirty="0"/>
              <a:t>. Available: </a:t>
            </a:r>
            <a:r>
              <a:rPr lang="en-US" sz="1000" u="sng" dirty="0">
                <a:hlinkClick r:id="rId3"/>
              </a:rPr>
              <a:t>https://www.canada.ca/en/services/health/publications/healthy-living/vaping-mechanics-infographic.html</a:t>
            </a:r>
            <a:r>
              <a:rPr lang="en-US" sz="1000" dirty="0"/>
              <a:t>.</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911" t="65123" r="64712" b="13750"/>
          <a:stretch/>
        </p:blipFill>
        <p:spPr>
          <a:xfrm>
            <a:off x="2165313" y="1631456"/>
            <a:ext cx="3050275" cy="3076051"/>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32420" t="65123" r="30061" b="13750"/>
          <a:stretch/>
        </p:blipFill>
        <p:spPr>
          <a:xfrm>
            <a:off x="4942631" y="1631456"/>
            <a:ext cx="3534772" cy="3076051"/>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69825" t="65123" b="13750"/>
          <a:stretch/>
        </p:blipFill>
        <p:spPr>
          <a:xfrm>
            <a:off x="8470579" y="1631456"/>
            <a:ext cx="2842785" cy="3076051"/>
          </a:xfrm>
          <a:prstGeom prst="rect">
            <a:avLst/>
          </a:prstGeom>
        </p:spPr>
      </p:pic>
      <p:sp>
        <p:nvSpPr>
          <p:cNvPr id="3" name="Title 2">
            <a:extLst>
              <a:ext uri="{FF2B5EF4-FFF2-40B4-BE49-F238E27FC236}">
                <a16:creationId xmlns:a16="http://schemas.microsoft.com/office/drawing/2014/main" id="{24542ABA-BD28-7F72-F267-2E7025474161}"/>
              </a:ext>
            </a:extLst>
          </p:cNvPr>
          <p:cNvSpPr>
            <a:spLocks noGrp="1"/>
          </p:cNvSpPr>
          <p:nvPr>
            <p:ph type="title"/>
          </p:nvPr>
        </p:nvSpPr>
        <p:spPr/>
        <p:txBody>
          <a:bodyPr/>
          <a:lstStyle/>
          <a:p>
            <a:r>
              <a:rPr lang="en-CA" dirty="0"/>
              <a:t>How it works: from liquid to vapour</a:t>
            </a:r>
          </a:p>
        </p:txBody>
      </p:sp>
    </p:spTree>
    <p:extLst>
      <p:ext uri="{BB962C8B-B14F-4D97-AF65-F5344CB8AC3E}">
        <p14:creationId xmlns:p14="http://schemas.microsoft.com/office/powerpoint/2010/main" val="156363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uman Body, Circulatory System, Circulation, Blood"/>
          <p:cNvPicPr>
            <a:picLocks noChangeAspect="1" noChangeArrowheads="1"/>
          </p:cNvPicPr>
          <p:nvPr/>
        </p:nvPicPr>
        <p:blipFill rotWithShape="1">
          <a:blip r:embed="rId3">
            <a:extLst>
              <a:ext uri="{28A0092B-C50C-407E-A947-70E740481C1C}">
                <a14:useLocalDpi xmlns:a14="http://schemas.microsoft.com/office/drawing/2010/main" val="0"/>
              </a:ext>
            </a:extLst>
          </a:blip>
          <a:srcRect l="5237" r="6386"/>
          <a:stretch/>
        </p:blipFill>
        <p:spPr bwMode="auto">
          <a:xfrm>
            <a:off x="5177568" y="1638300"/>
            <a:ext cx="2020349"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1233" y="2594233"/>
            <a:ext cx="1775222" cy="2286000"/>
          </a:xfrm>
          <a:prstGeom prst="rect">
            <a:avLst/>
          </a:prstGeom>
        </p:spPr>
      </p:pic>
      <p:pic>
        <p:nvPicPr>
          <p:cNvPr id="9" name="Picture 2" descr="Heart, Shape, Stethoscope, Health Care, Heart Shape"/>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199348" y="3193597"/>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9030" y="2822833"/>
            <a:ext cx="2589817" cy="18288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5" name="Title 4">
            <a:extLst>
              <a:ext uri="{FF2B5EF4-FFF2-40B4-BE49-F238E27FC236}">
                <a16:creationId xmlns:a16="http://schemas.microsoft.com/office/drawing/2014/main" id="{504BC573-F7E8-69EA-F80B-9294D8DCB215}"/>
              </a:ext>
            </a:extLst>
          </p:cNvPr>
          <p:cNvSpPr>
            <a:spLocks noGrp="1"/>
          </p:cNvSpPr>
          <p:nvPr>
            <p:ph type="title"/>
          </p:nvPr>
        </p:nvSpPr>
        <p:spPr/>
        <p:txBody>
          <a:bodyPr/>
          <a:lstStyle/>
          <a:p>
            <a:r>
              <a:rPr lang="en-CA" dirty="0"/>
              <a:t>Effects of nicotine within 10 seconds</a:t>
            </a:r>
          </a:p>
        </p:txBody>
      </p:sp>
    </p:spTree>
    <p:extLst>
      <p:ext uri="{BB962C8B-B14F-4D97-AF65-F5344CB8AC3E}">
        <p14:creationId xmlns:p14="http://schemas.microsoft.com/office/powerpoint/2010/main" val="11619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075C-22CC-96B6-E7CF-960515313681}"/>
              </a:ext>
            </a:extLst>
          </p:cNvPr>
          <p:cNvSpPr>
            <a:spLocks noGrp="1"/>
          </p:cNvSpPr>
          <p:nvPr>
            <p:ph type="title"/>
          </p:nvPr>
        </p:nvSpPr>
        <p:spPr/>
        <p:txBody>
          <a:bodyPr/>
          <a:lstStyle/>
          <a:p>
            <a:r>
              <a:rPr lang="en-US" dirty="0"/>
              <a:t>Nicotine</a:t>
            </a:r>
            <a:endParaRPr lang="en-CA" dirty="0"/>
          </a:p>
        </p:txBody>
      </p:sp>
      <p:sp>
        <p:nvSpPr>
          <p:cNvPr id="3" name="Content Placeholder 2">
            <a:extLst>
              <a:ext uri="{FF2B5EF4-FFF2-40B4-BE49-F238E27FC236}">
                <a16:creationId xmlns:a16="http://schemas.microsoft.com/office/drawing/2014/main" id="{9FCEC44C-8570-C651-0757-D96ABB2C1A56}"/>
              </a:ext>
            </a:extLst>
          </p:cNvPr>
          <p:cNvSpPr>
            <a:spLocks noGrp="1"/>
          </p:cNvSpPr>
          <p:nvPr>
            <p:ph idx="1"/>
          </p:nvPr>
        </p:nvSpPr>
        <p:spPr>
          <a:xfrm>
            <a:off x="1371600" y="1825626"/>
            <a:ext cx="5473817" cy="2890066"/>
          </a:xfrm>
        </p:spPr>
        <p:txBody>
          <a:bodyPr/>
          <a:lstStyle/>
          <a:p>
            <a:pPr>
              <a:spcAft>
                <a:spcPts val="1200"/>
              </a:spcAft>
            </a:pPr>
            <a:r>
              <a:rPr lang="en-CA" dirty="0"/>
              <a:t>affects brain development</a:t>
            </a:r>
          </a:p>
          <a:p>
            <a:pPr>
              <a:spcAft>
                <a:spcPts val="1200"/>
              </a:spcAft>
            </a:pPr>
            <a:r>
              <a:rPr lang="en-CA" dirty="0"/>
              <a:t>affects memory and concentration</a:t>
            </a:r>
          </a:p>
          <a:p>
            <a:pPr>
              <a:spcAft>
                <a:spcPts val="1200"/>
              </a:spcAft>
            </a:pPr>
            <a:r>
              <a:rPr lang="en-CA" dirty="0"/>
              <a:t>is addictive</a:t>
            </a:r>
          </a:p>
        </p:txBody>
      </p:sp>
      <p:pic>
        <p:nvPicPr>
          <p:cNvPr id="6" name="Picture 5">
            <a:extLst>
              <a:ext uri="{FF2B5EF4-FFF2-40B4-BE49-F238E27FC236}">
                <a16:creationId xmlns:a16="http://schemas.microsoft.com/office/drawing/2014/main" id="{1C9CDA6B-19D0-C0EB-0106-D5C1857CF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765" y="1178178"/>
            <a:ext cx="3973033" cy="5029200"/>
          </a:xfrm>
          <a:prstGeom prst="rect">
            <a:avLst/>
          </a:prstGeom>
        </p:spPr>
      </p:pic>
      <p:sp>
        <p:nvSpPr>
          <p:cNvPr id="7" name="Content Placeholder 3">
            <a:extLst>
              <a:ext uri="{FF2B5EF4-FFF2-40B4-BE49-F238E27FC236}">
                <a16:creationId xmlns:a16="http://schemas.microsoft.com/office/drawing/2014/main" id="{AD40D8C8-7CCE-618B-0967-5450477DA065}"/>
              </a:ext>
            </a:extLst>
          </p:cNvPr>
          <p:cNvSpPr txBox="1">
            <a:spLocks/>
          </p:cNvSpPr>
          <p:nvPr/>
        </p:nvSpPr>
        <p:spPr>
          <a:xfrm>
            <a:off x="8211472" y="1963021"/>
            <a:ext cx="3142990" cy="2155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tx2"/>
                </a:solidFill>
              </a:rPr>
              <a:t>“Teen brains aren’t wired like adult brains”</a:t>
            </a:r>
          </a:p>
        </p:txBody>
      </p:sp>
      <p:sp>
        <p:nvSpPr>
          <p:cNvPr id="8" name="Content Placeholder 3">
            <a:extLst>
              <a:ext uri="{FF2B5EF4-FFF2-40B4-BE49-F238E27FC236}">
                <a16:creationId xmlns:a16="http://schemas.microsoft.com/office/drawing/2014/main" id="{0C7FBFDB-D2EE-DDA4-B979-29003D4AD25C}"/>
              </a:ext>
            </a:extLst>
          </p:cNvPr>
          <p:cNvSpPr txBox="1">
            <a:spLocks/>
          </p:cNvSpPr>
          <p:nvPr/>
        </p:nvSpPr>
        <p:spPr>
          <a:xfrm>
            <a:off x="9286992" y="5858587"/>
            <a:ext cx="2269331" cy="351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rgbClr val="007179"/>
                </a:solidFill>
              </a:rPr>
              <a:t>~Parent Action on Drugs</a:t>
            </a:r>
            <a:endParaRPr lang="en-CA" sz="1400" dirty="0">
              <a:solidFill>
                <a:srgbClr val="007179"/>
              </a:solidFill>
            </a:endParaRPr>
          </a:p>
        </p:txBody>
      </p:sp>
    </p:spTree>
    <p:extLst>
      <p:ext uri="{BB962C8B-B14F-4D97-AF65-F5344CB8AC3E}">
        <p14:creationId xmlns:p14="http://schemas.microsoft.com/office/powerpoint/2010/main" val="64149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530" t="19373" r="4341"/>
          <a:stretch/>
        </p:blipFill>
        <p:spPr>
          <a:xfrm>
            <a:off x="3101167" y="1638300"/>
            <a:ext cx="6588211" cy="4114800"/>
          </a:xfrm>
          <a:prstGeom prst="rect">
            <a:avLst/>
          </a:prstGeom>
        </p:spPr>
      </p:pic>
      <p:sp>
        <p:nvSpPr>
          <p:cNvPr id="5" name="TextBox 4"/>
          <p:cNvSpPr txBox="1"/>
          <p:nvPr/>
        </p:nvSpPr>
        <p:spPr>
          <a:xfrm>
            <a:off x="3370421" y="5207634"/>
            <a:ext cx="5451159" cy="369332"/>
          </a:xfrm>
          <a:prstGeom prst="rect">
            <a:avLst/>
          </a:prstGeom>
          <a:noFill/>
        </p:spPr>
        <p:txBody>
          <a:bodyPr wrap="square" rtlCol="0">
            <a:spAutoFit/>
          </a:bodyPr>
          <a:lstStyle/>
          <a:p>
            <a:endParaRPr lang="en-CA" dirty="0"/>
          </a:p>
        </p:txBody>
      </p:sp>
      <p:pic>
        <p:nvPicPr>
          <p:cNvPr id="9" name="Content Placeholder 8"/>
          <p:cNvPicPr>
            <a:picLocks noGrp="1" noChangeAspect="1"/>
          </p:cNvPicPr>
          <p:nvPr>
            <p:ph idx="1"/>
          </p:nvPr>
        </p:nvPicPr>
        <p:blipFill rotWithShape="1">
          <a:blip r:embed="rId4">
            <a:extLst>
              <a:ext uri="{28A0092B-C50C-407E-A947-70E740481C1C}">
                <a14:useLocalDpi xmlns:a14="http://schemas.microsoft.com/office/drawing/2010/main" val="0"/>
              </a:ext>
            </a:extLst>
          </a:blip>
          <a:srcRect l="8337" t="867" r="10725" b="2658"/>
          <a:stretch/>
        </p:blipFill>
        <p:spPr>
          <a:xfrm>
            <a:off x="4680002" y="2761227"/>
            <a:ext cx="3089417" cy="1920240"/>
          </a:xfrm>
        </p:spPr>
      </p:pic>
      <p:sp>
        <p:nvSpPr>
          <p:cNvPr id="8" name="Title 7">
            <a:extLst>
              <a:ext uri="{FF2B5EF4-FFF2-40B4-BE49-F238E27FC236}">
                <a16:creationId xmlns:a16="http://schemas.microsoft.com/office/drawing/2014/main" id="{529BA4C2-448C-0E00-51EB-E0E5E4760A74}"/>
              </a:ext>
            </a:extLst>
          </p:cNvPr>
          <p:cNvSpPr>
            <a:spLocks noGrp="1"/>
          </p:cNvSpPr>
          <p:nvPr>
            <p:ph type="title"/>
          </p:nvPr>
        </p:nvSpPr>
        <p:spPr/>
        <p:txBody>
          <a:bodyPr/>
          <a:lstStyle/>
          <a:p>
            <a:r>
              <a:rPr lang="en-US" dirty="0"/>
              <a:t>How does nicotine addiction work?</a:t>
            </a:r>
            <a:endParaRPr lang="en-CA" dirty="0"/>
          </a:p>
        </p:txBody>
      </p:sp>
      <p:sp>
        <p:nvSpPr>
          <p:cNvPr id="14" name="TextBox 13">
            <a:extLst>
              <a:ext uri="{FF2B5EF4-FFF2-40B4-BE49-F238E27FC236}">
                <a16:creationId xmlns:a16="http://schemas.microsoft.com/office/drawing/2014/main" id="{2C9172C0-1D3A-7FBB-EB7B-C73F233D4BF4}"/>
              </a:ext>
            </a:extLst>
          </p:cNvPr>
          <p:cNvSpPr txBox="1"/>
          <p:nvPr/>
        </p:nvSpPr>
        <p:spPr>
          <a:xfrm>
            <a:off x="3561443" y="5913538"/>
            <a:ext cx="5602514" cy="369332"/>
          </a:xfrm>
          <a:prstGeom prst="rect">
            <a:avLst/>
          </a:prstGeom>
          <a:noFill/>
        </p:spPr>
        <p:txBody>
          <a:bodyPr wrap="square" rtlCol="0">
            <a:spAutoFit/>
          </a:bodyPr>
          <a:lstStyle/>
          <a:p>
            <a:pPr algn="ctr"/>
            <a:r>
              <a:rPr lang="en-CA" dirty="0">
                <a:hlinkClick r:id="rId5"/>
              </a:rPr>
              <a:t>https://www.youtube.com/watch?v=uFX9F-KD7co</a:t>
            </a:r>
            <a:r>
              <a:rPr lang="en-CA" dirty="0"/>
              <a:t> </a:t>
            </a:r>
          </a:p>
        </p:txBody>
      </p:sp>
    </p:spTree>
    <p:extLst>
      <p:ext uri="{BB962C8B-B14F-4D97-AF65-F5344CB8AC3E}">
        <p14:creationId xmlns:p14="http://schemas.microsoft.com/office/powerpoint/2010/main" val="321130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1823-44FA-8762-B889-3D217B6C9E55}"/>
              </a:ext>
            </a:extLst>
          </p:cNvPr>
          <p:cNvSpPr>
            <a:spLocks noGrp="1"/>
          </p:cNvSpPr>
          <p:nvPr>
            <p:ph type="title"/>
          </p:nvPr>
        </p:nvSpPr>
        <p:spPr/>
        <p:txBody>
          <a:bodyPr/>
          <a:lstStyle/>
          <a:p>
            <a:r>
              <a:rPr lang="en-US" dirty="0"/>
              <a:t>Can a person overdose on nicotine?</a:t>
            </a:r>
            <a:endParaRPr lang="en-CA" dirty="0"/>
          </a:p>
        </p:txBody>
      </p:sp>
      <p:pic>
        <p:nvPicPr>
          <p:cNvPr id="5" name="Content Placeholder 3">
            <a:extLst>
              <a:ext uri="{FF2B5EF4-FFF2-40B4-BE49-F238E27FC236}">
                <a16:creationId xmlns:a16="http://schemas.microsoft.com/office/drawing/2014/main" id="{F53071BB-E611-9065-A55E-D6DFA6962D6F}"/>
              </a:ext>
            </a:extLst>
          </p:cNvPr>
          <p:cNvPicPr>
            <a:picLocks noChangeAspect="1"/>
          </p:cNvPicPr>
          <p:nvPr/>
        </p:nvPicPr>
        <p:blipFill rotWithShape="1">
          <a:blip r:embed="rId3">
            <a:extLst>
              <a:ext uri="{28A0092B-C50C-407E-A947-70E740481C1C}">
                <a14:useLocalDpi xmlns:a14="http://schemas.microsoft.com/office/drawing/2010/main" val="0"/>
              </a:ext>
            </a:extLst>
          </a:blip>
          <a:srcRect l="20718" r="20643"/>
          <a:stretch/>
        </p:blipFill>
        <p:spPr>
          <a:xfrm>
            <a:off x="4522815" y="1834956"/>
            <a:ext cx="3984569" cy="4114800"/>
          </a:xfrm>
          <a:prstGeom prst="rect">
            <a:avLst/>
          </a:prstGeom>
        </p:spPr>
      </p:pic>
    </p:spTree>
    <p:extLst>
      <p:ext uri="{BB962C8B-B14F-4D97-AF65-F5344CB8AC3E}">
        <p14:creationId xmlns:p14="http://schemas.microsoft.com/office/powerpoint/2010/main" val="44675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492E75-CC81-5BF8-3753-A2E5DD26E2D0}"/>
              </a:ext>
            </a:extLst>
          </p:cNvPr>
          <p:cNvSpPr>
            <a:spLocks noGrp="1"/>
          </p:cNvSpPr>
          <p:nvPr>
            <p:ph idx="1"/>
          </p:nvPr>
        </p:nvSpPr>
        <p:spPr/>
        <p:txBody>
          <a:bodyPr/>
          <a:lstStyle/>
          <a:p>
            <a:r>
              <a:rPr lang="en-US" dirty="0"/>
              <a:t>Inhaling and exhaling aerosol from a vaping device</a:t>
            </a:r>
            <a:r>
              <a:rPr lang="en-US" sz="1600" baseline="30000" dirty="0"/>
              <a:t>1; 2</a:t>
            </a:r>
            <a:r>
              <a:rPr lang="en-US" sz="1600" dirty="0"/>
              <a:t> </a:t>
            </a:r>
            <a:endParaRPr lang="en-CA" sz="1600" dirty="0"/>
          </a:p>
        </p:txBody>
      </p:sp>
      <p:pic>
        <p:nvPicPr>
          <p:cNvPr id="7" name="Picture 6">
            <a:extLst>
              <a:ext uri="{FF2B5EF4-FFF2-40B4-BE49-F238E27FC236}">
                <a16:creationId xmlns:a16="http://schemas.microsoft.com/office/drawing/2014/main" id="{18B4F3C8-9E59-3BB4-F527-F8999716261A}"/>
              </a:ext>
            </a:extLst>
          </p:cNvPr>
          <p:cNvPicPr>
            <a:picLocks noChangeAspect="1"/>
          </p:cNvPicPr>
          <p:nvPr/>
        </p:nvPicPr>
        <p:blipFill>
          <a:blip r:embed="rId3"/>
          <a:stretch>
            <a:fillRect/>
          </a:stretch>
        </p:blipFill>
        <p:spPr>
          <a:xfrm>
            <a:off x="4155228" y="2477905"/>
            <a:ext cx="4430184" cy="2953456"/>
          </a:xfrm>
          <a:prstGeom prst="rect">
            <a:avLst/>
          </a:prstGeom>
        </p:spPr>
      </p:pic>
      <p:sp>
        <p:nvSpPr>
          <p:cNvPr id="4" name="Title 3">
            <a:extLst>
              <a:ext uri="{FF2B5EF4-FFF2-40B4-BE49-F238E27FC236}">
                <a16:creationId xmlns:a16="http://schemas.microsoft.com/office/drawing/2014/main" id="{E0F0643D-EC7F-6790-9945-09E0624F5616}"/>
              </a:ext>
            </a:extLst>
          </p:cNvPr>
          <p:cNvSpPr>
            <a:spLocks noGrp="1"/>
          </p:cNvSpPr>
          <p:nvPr>
            <p:ph type="title"/>
          </p:nvPr>
        </p:nvSpPr>
        <p:spPr/>
        <p:txBody>
          <a:bodyPr/>
          <a:lstStyle/>
          <a:p>
            <a:r>
              <a:rPr lang="en-US" dirty="0"/>
              <a:t>What is vaping?</a:t>
            </a:r>
            <a:endParaRPr lang="en-CA" dirty="0"/>
          </a:p>
        </p:txBody>
      </p:sp>
    </p:spTree>
    <p:extLst>
      <p:ext uri="{BB962C8B-B14F-4D97-AF65-F5344CB8AC3E}">
        <p14:creationId xmlns:p14="http://schemas.microsoft.com/office/powerpoint/2010/main" val="26375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D493D-7474-4DF5-5D70-7C8DC349E606}"/>
              </a:ext>
            </a:extLst>
          </p:cNvPr>
          <p:cNvSpPr/>
          <p:nvPr/>
        </p:nvSpPr>
        <p:spPr>
          <a:xfrm>
            <a:off x="3783435" y="1638300"/>
            <a:ext cx="5129784"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96DA3AB9-2195-7214-E459-B5179E392383}"/>
              </a:ext>
            </a:extLst>
          </p:cNvPr>
          <p:cNvSpPr>
            <a:spLocks noGrp="1"/>
          </p:cNvSpPr>
          <p:nvPr>
            <p:ph type="title"/>
          </p:nvPr>
        </p:nvSpPr>
        <p:spPr/>
        <p:txBody>
          <a:bodyPr/>
          <a:lstStyle/>
          <a:p>
            <a:r>
              <a:rPr lang="en-US" dirty="0"/>
              <a:t>Sharing is not caring</a:t>
            </a:r>
            <a:endParaRPr lang="en-CA" dirty="0"/>
          </a:p>
        </p:txBody>
      </p:sp>
      <p:pic>
        <p:nvPicPr>
          <p:cNvPr id="8" name="Picture 7">
            <a:extLst>
              <a:ext uri="{FF2B5EF4-FFF2-40B4-BE49-F238E27FC236}">
                <a16:creationId xmlns:a16="http://schemas.microsoft.com/office/drawing/2014/main" id="{E8C61616-2954-98FE-E78C-E477D92A3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6771" y="1120946"/>
            <a:ext cx="5817664" cy="5124949"/>
          </a:xfrm>
          <a:prstGeom prst="rect">
            <a:avLst/>
          </a:prstGeom>
        </p:spPr>
      </p:pic>
    </p:spTree>
    <p:extLst>
      <p:ext uri="{BB962C8B-B14F-4D97-AF65-F5344CB8AC3E}">
        <p14:creationId xmlns:p14="http://schemas.microsoft.com/office/powerpoint/2010/main" val="3828298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teraction, Social Media, Abstract, Head, Woman, Media"/>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9153" t="-194" r="2829"/>
          <a:stretch/>
        </p:blipFill>
        <p:spPr bwMode="auto">
          <a:xfrm>
            <a:off x="1658765" y="266700"/>
            <a:ext cx="940787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963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7795840" y="1638300"/>
            <a:ext cx="4114800" cy="307208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762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371599" y="1638300"/>
            <a:ext cx="6036907" cy="3745463"/>
          </a:xfrm>
        </p:spPr>
        <p:txBody>
          <a:bodyPr>
            <a:normAutofit/>
          </a:bodyPr>
          <a:lstStyle/>
          <a:p>
            <a:r>
              <a:rPr lang="en-US" dirty="0"/>
              <a:t>Minimum age to purchase </a:t>
            </a:r>
            <a:br>
              <a:rPr lang="en-US" dirty="0"/>
            </a:br>
            <a:r>
              <a:rPr lang="en-US" dirty="0"/>
              <a:t>e-cigarettes, vaping devices, or vaping products is 19.</a:t>
            </a:r>
            <a:endParaRPr lang="en-CA" dirty="0"/>
          </a:p>
          <a:p>
            <a:r>
              <a:rPr lang="en-CA" dirty="0"/>
              <a:t>Illegal to sell or provide to anyone under this age</a:t>
            </a:r>
          </a:p>
          <a:p>
            <a:r>
              <a:rPr lang="en-CA" dirty="0"/>
              <a:t>Could face financial and other consequences</a:t>
            </a:r>
          </a:p>
          <a:p>
            <a:pPr lvl="1"/>
            <a:r>
              <a:rPr lang="en-CA" dirty="0"/>
              <a:t>Even if the e-cigarette is only activated! </a:t>
            </a:r>
          </a:p>
        </p:txBody>
      </p:sp>
      <p:sp>
        <p:nvSpPr>
          <p:cNvPr id="6" name="Title 5">
            <a:extLst>
              <a:ext uri="{FF2B5EF4-FFF2-40B4-BE49-F238E27FC236}">
                <a16:creationId xmlns:a16="http://schemas.microsoft.com/office/drawing/2014/main" id="{A7774847-B538-E1DE-B3D9-FE74B6561986}"/>
              </a:ext>
            </a:extLst>
          </p:cNvPr>
          <p:cNvSpPr>
            <a:spLocks noGrp="1"/>
          </p:cNvSpPr>
          <p:nvPr>
            <p:ph type="title"/>
          </p:nvPr>
        </p:nvSpPr>
        <p:spPr/>
        <p:txBody>
          <a:bodyPr/>
          <a:lstStyle/>
          <a:p>
            <a:r>
              <a:rPr lang="en-CA" dirty="0"/>
              <a:t>Legal considerations</a:t>
            </a:r>
          </a:p>
        </p:txBody>
      </p:sp>
    </p:spTree>
    <p:extLst>
      <p:ext uri="{BB962C8B-B14F-4D97-AF65-F5344CB8AC3E}">
        <p14:creationId xmlns:p14="http://schemas.microsoft.com/office/powerpoint/2010/main" val="214464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11EF45E-3EBE-7896-2F3B-04039CD4AF08}"/>
              </a:ext>
            </a:extLst>
          </p:cNvPr>
          <p:cNvGrpSpPr/>
          <p:nvPr/>
        </p:nvGrpSpPr>
        <p:grpSpPr>
          <a:xfrm>
            <a:off x="1421668" y="2110540"/>
            <a:ext cx="2857500" cy="2286000"/>
            <a:chOff x="889825" y="1540329"/>
            <a:chExt cx="2857500" cy="2286000"/>
          </a:xfrm>
        </p:grpSpPr>
        <p:pic>
          <p:nvPicPr>
            <p:cNvPr id="21" name="Picture 20" descr="A picture containing clipart, vector graphics&#10;&#10;Description automatically generated">
              <a:extLst>
                <a:ext uri="{FF2B5EF4-FFF2-40B4-BE49-F238E27FC236}">
                  <a16:creationId xmlns:a16="http://schemas.microsoft.com/office/drawing/2014/main" id="{BDF2E2F8-D433-26DF-B575-EDA5B989B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9825" y="1540329"/>
              <a:ext cx="2857500" cy="2286000"/>
            </a:xfrm>
            <a:prstGeom prst="rect">
              <a:avLst/>
            </a:prstGeom>
          </p:spPr>
        </p:pic>
        <p:sp>
          <p:nvSpPr>
            <p:cNvPr id="11" name="Content Placeholder 3"/>
            <p:cNvSpPr txBox="1">
              <a:spLocks/>
            </p:cNvSpPr>
            <p:nvPr/>
          </p:nvSpPr>
          <p:spPr>
            <a:xfrm>
              <a:off x="1179955" y="2156887"/>
              <a:ext cx="2340135" cy="746704"/>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2">
                      <a:lumMod val="10000"/>
                    </a:schemeClr>
                  </a:solidFill>
                </a:rPr>
                <a:t>I can’t,</a:t>
              </a:r>
              <a:br>
                <a:rPr lang="en-US" sz="2000" b="1" dirty="0">
                  <a:solidFill>
                    <a:schemeClr val="bg2">
                      <a:lumMod val="10000"/>
                    </a:schemeClr>
                  </a:solidFill>
                </a:rPr>
              </a:br>
              <a:r>
                <a:rPr lang="en-US" sz="2000" b="1" dirty="0">
                  <a:solidFill>
                    <a:schemeClr val="bg2">
                      <a:lumMod val="10000"/>
                    </a:schemeClr>
                  </a:solidFill>
                </a:rPr>
                <a:t>I have asthma.</a:t>
              </a:r>
              <a:endParaRPr lang="en-CA" sz="2000" b="1" dirty="0">
                <a:solidFill>
                  <a:schemeClr val="bg2">
                    <a:lumMod val="10000"/>
                  </a:schemeClr>
                </a:solidFill>
              </a:endParaRPr>
            </a:p>
          </p:txBody>
        </p:sp>
      </p:grpSp>
      <p:grpSp>
        <p:nvGrpSpPr>
          <p:cNvPr id="36" name="Group 35">
            <a:extLst>
              <a:ext uri="{FF2B5EF4-FFF2-40B4-BE49-F238E27FC236}">
                <a16:creationId xmlns:a16="http://schemas.microsoft.com/office/drawing/2014/main" id="{92E64DAA-BAD3-6B9B-49FB-E57DE3E29437}"/>
              </a:ext>
            </a:extLst>
          </p:cNvPr>
          <p:cNvGrpSpPr/>
          <p:nvPr/>
        </p:nvGrpSpPr>
        <p:grpSpPr>
          <a:xfrm>
            <a:off x="6693781" y="3956181"/>
            <a:ext cx="2857500" cy="2286000"/>
            <a:chOff x="7167007" y="4501917"/>
            <a:chExt cx="2857500" cy="2286000"/>
          </a:xfrm>
        </p:grpSpPr>
        <p:pic>
          <p:nvPicPr>
            <p:cNvPr id="33" name="Picture 32" descr="Icon&#10;&#10;Description automatically generated">
              <a:extLst>
                <a:ext uri="{FF2B5EF4-FFF2-40B4-BE49-F238E27FC236}">
                  <a16:creationId xmlns:a16="http://schemas.microsoft.com/office/drawing/2014/main" id="{B2F52C8A-891F-5534-65D9-F38D82244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007" y="4501917"/>
              <a:ext cx="2857500" cy="2286000"/>
            </a:xfrm>
            <a:prstGeom prst="rect">
              <a:avLst/>
            </a:prstGeom>
          </p:spPr>
        </p:pic>
        <p:sp>
          <p:nvSpPr>
            <p:cNvPr id="12" name="Content Placeholder 3"/>
            <p:cNvSpPr txBox="1">
              <a:spLocks/>
            </p:cNvSpPr>
            <p:nvPr/>
          </p:nvSpPr>
          <p:spPr>
            <a:xfrm>
              <a:off x="7390618" y="5040114"/>
              <a:ext cx="2386133" cy="1006785"/>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2">
                      <a:lumMod val="10000"/>
                    </a:schemeClr>
                  </a:solidFill>
                </a:rPr>
                <a:t>A real friend wouldn’t</a:t>
              </a:r>
              <a:br>
                <a:rPr lang="en-US" sz="2000" b="1" dirty="0">
                  <a:solidFill>
                    <a:schemeClr val="bg2">
                      <a:lumMod val="10000"/>
                    </a:schemeClr>
                  </a:solidFill>
                </a:rPr>
              </a:br>
              <a:r>
                <a:rPr lang="en-US" sz="2000" b="1" dirty="0">
                  <a:solidFill>
                    <a:schemeClr val="bg2">
                      <a:lumMod val="10000"/>
                    </a:schemeClr>
                  </a:solidFill>
                </a:rPr>
                <a:t>pressure me.</a:t>
              </a:r>
              <a:endParaRPr lang="en-CA" sz="2000" b="1" dirty="0">
                <a:solidFill>
                  <a:schemeClr val="bg2">
                    <a:lumMod val="10000"/>
                  </a:schemeClr>
                </a:solidFill>
              </a:endParaRPr>
            </a:p>
          </p:txBody>
        </p:sp>
      </p:grpSp>
      <p:grpSp>
        <p:nvGrpSpPr>
          <p:cNvPr id="38" name="Group 37">
            <a:extLst>
              <a:ext uri="{FF2B5EF4-FFF2-40B4-BE49-F238E27FC236}">
                <a16:creationId xmlns:a16="http://schemas.microsoft.com/office/drawing/2014/main" id="{5CAA15D7-F69D-FFDF-72CD-223C7590AAC1}"/>
              </a:ext>
            </a:extLst>
          </p:cNvPr>
          <p:cNvGrpSpPr/>
          <p:nvPr/>
        </p:nvGrpSpPr>
        <p:grpSpPr>
          <a:xfrm>
            <a:off x="8451153" y="2024904"/>
            <a:ext cx="2857500" cy="2286000"/>
            <a:chOff x="9804657" y="1492720"/>
            <a:chExt cx="2857500" cy="2286000"/>
          </a:xfrm>
        </p:grpSpPr>
        <p:pic>
          <p:nvPicPr>
            <p:cNvPr id="16" name="Picture 15" descr="A picture containing clipart&#10;&#10;Description automatically generated">
              <a:extLst>
                <a:ext uri="{FF2B5EF4-FFF2-40B4-BE49-F238E27FC236}">
                  <a16:creationId xmlns:a16="http://schemas.microsoft.com/office/drawing/2014/main" id="{6E40C857-912F-6DFF-D64B-40FB42BEE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804657" y="1492720"/>
              <a:ext cx="2857500" cy="2286000"/>
            </a:xfrm>
            <a:prstGeom prst="rect">
              <a:avLst/>
            </a:prstGeom>
          </p:spPr>
        </p:pic>
        <p:sp>
          <p:nvSpPr>
            <p:cNvPr id="13" name="Content Placeholder 3"/>
            <p:cNvSpPr txBox="1">
              <a:spLocks/>
            </p:cNvSpPr>
            <p:nvPr/>
          </p:nvSpPr>
          <p:spPr>
            <a:xfrm>
              <a:off x="10079227" y="1998853"/>
              <a:ext cx="2271036" cy="1006785"/>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2">
                      <a:lumMod val="10000"/>
                    </a:schemeClr>
                  </a:solidFill>
                </a:rPr>
                <a:t>Let’s go</a:t>
              </a:r>
              <a:br>
                <a:rPr lang="en-US" sz="2000" b="1" dirty="0">
                  <a:solidFill>
                    <a:schemeClr val="bg2">
                      <a:lumMod val="10000"/>
                    </a:schemeClr>
                  </a:solidFill>
                </a:rPr>
              </a:br>
              <a:r>
                <a:rPr lang="en-US" sz="2000" b="1" dirty="0">
                  <a:solidFill>
                    <a:schemeClr val="bg2">
                      <a:lumMod val="10000"/>
                    </a:schemeClr>
                  </a:solidFill>
                </a:rPr>
                <a:t>for a run</a:t>
              </a:r>
              <a:br>
                <a:rPr lang="en-US" sz="2000" b="1" dirty="0">
                  <a:solidFill>
                    <a:schemeClr val="bg2">
                      <a:lumMod val="10000"/>
                    </a:schemeClr>
                  </a:solidFill>
                </a:rPr>
              </a:br>
              <a:r>
                <a:rPr lang="en-US" sz="2000" b="1" dirty="0">
                  <a:solidFill>
                    <a:schemeClr val="bg2">
                      <a:lumMod val="10000"/>
                    </a:schemeClr>
                  </a:solidFill>
                </a:rPr>
                <a:t>instead.</a:t>
              </a:r>
              <a:endParaRPr lang="en-CA" sz="2000" b="1" dirty="0">
                <a:solidFill>
                  <a:schemeClr val="bg2">
                    <a:lumMod val="10000"/>
                  </a:schemeClr>
                </a:solidFill>
              </a:endParaRPr>
            </a:p>
          </p:txBody>
        </p:sp>
      </p:grpSp>
      <p:grpSp>
        <p:nvGrpSpPr>
          <p:cNvPr id="35" name="Group 34">
            <a:extLst>
              <a:ext uri="{FF2B5EF4-FFF2-40B4-BE49-F238E27FC236}">
                <a16:creationId xmlns:a16="http://schemas.microsoft.com/office/drawing/2014/main" id="{4B373415-716C-F208-2AF7-1AA5F7C76AFF}"/>
              </a:ext>
            </a:extLst>
          </p:cNvPr>
          <p:cNvGrpSpPr/>
          <p:nvPr/>
        </p:nvGrpSpPr>
        <p:grpSpPr>
          <a:xfrm>
            <a:off x="3179039" y="3714909"/>
            <a:ext cx="2857500" cy="2286000"/>
            <a:chOff x="3146897" y="4451282"/>
            <a:chExt cx="2857500" cy="2286000"/>
          </a:xfrm>
        </p:grpSpPr>
        <p:pic>
          <p:nvPicPr>
            <p:cNvPr id="29" name="Picture 28" descr="Icon&#10;&#10;Description automatically generated">
              <a:extLst>
                <a:ext uri="{FF2B5EF4-FFF2-40B4-BE49-F238E27FC236}">
                  <a16:creationId xmlns:a16="http://schemas.microsoft.com/office/drawing/2014/main" id="{A2775290-4FFB-6FBF-6359-EEF42C6E7B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6897" y="4451282"/>
              <a:ext cx="2857500" cy="2286000"/>
            </a:xfrm>
            <a:prstGeom prst="rect">
              <a:avLst/>
            </a:prstGeom>
          </p:spPr>
        </p:pic>
        <p:sp>
          <p:nvSpPr>
            <p:cNvPr id="14" name="Content Placeholder 3"/>
            <p:cNvSpPr txBox="1">
              <a:spLocks/>
            </p:cNvSpPr>
            <p:nvPr/>
          </p:nvSpPr>
          <p:spPr>
            <a:xfrm>
              <a:off x="3392714" y="4947770"/>
              <a:ext cx="2393933" cy="1006785"/>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2">
                      <a:lumMod val="10000"/>
                    </a:schemeClr>
                  </a:solidFill>
                </a:rPr>
                <a:t>I have to</a:t>
              </a:r>
            </a:p>
            <a:p>
              <a:pPr marL="0" indent="0" algn="ctr">
                <a:buNone/>
              </a:pPr>
              <a:r>
                <a:rPr lang="en-US" sz="2000" b="1" dirty="0">
                  <a:solidFill>
                    <a:schemeClr val="bg2">
                      <a:lumMod val="10000"/>
                    </a:schemeClr>
                  </a:solidFill>
                </a:rPr>
                <a:t>get back to class.</a:t>
              </a:r>
            </a:p>
            <a:p>
              <a:pPr marL="0" indent="0" algn="ctr">
                <a:buNone/>
              </a:pPr>
              <a:r>
                <a:rPr lang="en-US" sz="2000" b="1" dirty="0">
                  <a:solidFill>
                    <a:schemeClr val="bg2">
                      <a:lumMod val="10000"/>
                    </a:schemeClr>
                  </a:solidFill>
                </a:rPr>
                <a:t>See you later!</a:t>
              </a:r>
              <a:endParaRPr lang="en-CA" sz="2000" b="1" dirty="0">
                <a:solidFill>
                  <a:schemeClr val="bg2">
                    <a:lumMod val="10000"/>
                  </a:schemeClr>
                </a:solidFill>
              </a:endParaRPr>
            </a:p>
            <a:p>
              <a:pPr marL="0" indent="0">
                <a:buNone/>
              </a:pPr>
              <a:endParaRPr lang="en-US" dirty="0"/>
            </a:p>
          </p:txBody>
        </p:sp>
      </p:grpSp>
      <p:grpSp>
        <p:nvGrpSpPr>
          <p:cNvPr id="37" name="Group 36">
            <a:extLst>
              <a:ext uri="{FF2B5EF4-FFF2-40B4-BE49-F238E27FC236}">
                <a16:creationId xmlns:a16="http://schemas.microsoft.com/office/drawing/2014/main" id="{63994F40-D0D0-07CD-EFF1-4FDB106F0407}"/>
              </a:ext>
            </a:extLst>
          </p:cNvPr>
          <p:cNvGrpSpPr/>
          <p:nvPr/>
        </p:nvGrpSpPr>
        <p:grpSpPr>
          <a:xfrm>
            <a:off x="4936410" y="2341393"/>
            <a:ext cx="2857500" cy="2286000"/>
            <a:chOff x="7302316" y="1720797"/>
            <a:chExt cx="2857500" cy="2286000"/>
          </a:xfrm>
        </p:grpSpPr>
        <p:pic>
          <p:nvPicPr>
            <p:cNvPr id="31" name="Picture 30" descr="Icon&#10;&#10;Description automatically generated">
              <a:extLst>
                <a:ext uri="{FF2B5EF4-FFF2-40B4-BE49-F238E27FC236}">
                  <a16:creationId xmlns:a16="http://schemas.microsoft.com/office/drawing/2014/main" id="{3C41573F-1D67-D532-8155-7AA9917455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02316" y="1720797"/>
              <a:ext cx="2857500" cy="2286000"/>
            </a:xfrm>
            <a:prstGeom prst="rect">
              <a:avLst/>
            </a:prstGeom>
          </p:spPr>
        </p:pic>
        <p:sp>
          <p:nvSpPr>
            <p:cNvPr id="25" name="Content Placeholder 3"/>
            <p:cNvSpPr txBox="1">
              <a:spLocks/>
            </p:cNvSpPr>
            <p:nvPr/>
          </p:nvSpPr>
          <p:spPr>
            <a:xfrm>
              <a:off x="7570421" y="2202160"/>
              <a:ext cx="2386133" cy="1006785"/>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2">
                      <a:lumMod val="10000"/>
                    </a:schemeClr>
                  </a:solidFill>
                </a:rPr>
                <a:t>No thanks,</a:t>
              </a:r>
              <a:br>
                <a:rPr lang="en-US" sz="2000" b="1" dirty="0">
                  <a:solidFill>
                    <a:schemeClr val="bg2">
                      <a:lumMod val="10000"/>
                    </a:schemeClr>
                  </a:solidFill>
                </a:rPr>
              </a:br>
              <a:r>
                <a:rPr lang="en-US" sz="2000" b="1" dirty="0">
                  <a:solidFill>
                    <a:schemeClr val="bg2">
                      <a:lumMod val="10000"/>
                    </a:schemeClr>
                  </a:solidFill>
                </a:rPr>
                <a:t>hey remember</a:t>
              </a:r>
              <a:br>
                <a:rPr lang="en-US" sz="2000" b="1" dirty="0">
                  <a:solidFill>
                    <a:schemeClr val="bg2">
                      <a:lumMod val="10000"/>
                    </a:schemeClr>
                  </a:solidFill>
                </a:rPr>
              </a:br>
              <a:r>
                <a:rPr lang="en-US" sz="2000" b="1" dirty="0">
                  <a:solidFill>
                    <a:schemeClr val="bg2">
                      <a:lumMod val="10000"/>
                    </a:schemeClr>
                  </a:solidFill>
                </a:rPr>
                <a:t>that time…</a:t>
              </a:r>
              <a:endParaRPr lang="en-CA" sz="2000" b="1" dirty="0">
                <a:solidFill>
                  <a:schemeClr val="bg2">
                    <a:lumMod val="10000"/>
                  </a:schemeClr>
                </a:solidFill>
              </a:endParaRPr>
            </a:p>
          </p:txBody>
        </p:sp>
      </p:grpSp>
      <p:sp>
        <p:nvSpPr>
          <p:cNvPr id="40" name="TextBox 39">
            <a:extLst>
              <a:ext uri="{FF2B5EF4-FFF2-40B4-BE49-F238E27FC236}">
                <a16:creationId xmlns:a16="http://schemas.microsoft.com/office/drawing/2014/main" id="{4AA74307-012B-8642-3F58-2E9A15C3B92C}"/>
              </a:ext>
            </a:extLst>
          </p:cNvPr>
          <p:cNvSpPr txBox="1"/>
          <p:nvPr/>
        </p:nvSpPr>
        <p:spPr>
          <a:xfrm>
            <a:off x="3330304" y="1488567"/>
            <a:ext cx="6097554" cy="523220"/>
          </a:xfrm>
          <a:prstGeom prst="rect">
            <a:avLst/>
          </a:prstGeom>
          <a:noFill/>
        </p:spPr>
        <p:txBody>
          <a:bodyPr wrap="square">
            <a:spAutoFit/>
          </a:bodyPr>
          <a:lstStyle/>
          <a:p>
            <a:pPr algn="ctr"/>
            <a:r>
              <a:rPr lang="en-CA" sz="2800" dirty="0"/>
              <a:t>How can you say no?</a:t>
            </a:r>
          </a:p>
        </p:txBody>
      </p:sp>
      <p:sp>
        <p:nvSpPr>
          <p:cNvPr id="42" name="Title 41">
            <a:extLst>
              <a:ext uri="{FF2B5EF4-FFF2-40B4-BE49-F238E27FC236}">
                <a16:creationId xmlns:a16="http://schemas.microsoft.com/office/drawing/2014/main" id="{C29E025B-1019-065C-05B7-9F5200808D44}"/>
              </a:ext>
            </a:extLst>
          </p:cNvPr>
          <p:cNvSpPr>
            <a:spLocks noGrp="1"/>
          </p:cNvSpPr>
          <p:nvPr>
            <p:ph type="title"/>
          </p:nvPr>
        </p:nvSpPr>
        <p:spPr/>
        <p:txBody>
          <a:bodyPr/>
          <a:lstStyle/>
          <a:p>
            <a:r>
              <a:rPr lang="en-CA" dirty="0"/>
              <a:t>It is easier to say no now, than to quit later. </a:t>
            </a:r>
          </a:p>
        </p:txBody>
      </p:sp>
    </p:spTree>
    <p:extLst>
      <p:ext uri="{BB962C8B-B14F-4D97-AF65-F5344CB8AC3E}">
        <p14:creationId xmlns:p14="http://schemas.microsoft.com/office/powerpoint/2010/main" val="37615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1245">
            <a:off x="2243221" y="1032646"/>
            <a:ext cx="2302532" cy="1535021"/>
          </a:xfrm>
          <a:prstGeom prst="rect">
            <a:avLst/>
          </a:prstGeom>
          <a:ln w="190500" cmpd="sng">
            <a:solidFill>
              <a:srgbClr val="FFFFFF"/>
            </a:solidFill>
            <a:miter lim="800000"/>
          </a:ln>
          <a:effectLst>
            <a:outerShdw blurRad="54991" dist="17780" dir="5400000" algn="tl" rotWithShape="0">
              <a:prstClr val="black">
                <a:alpha val="40000"/>
              </a:prstClr>
            </a:outerShdw>
          </a:effectLst>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1750" t="5058" r="10321" b="4695"/>
          <a:stretch/>
        </p:blipFill>
        <p:spPr>
          <a:xfrm rot="177040">
            <a:off x="7954957" y="4239387"/>
            <a:ext cx="2237245" cy="1457355"/>
          </a:xfrm>
          <a:prstGeom prst="rect">
            <a:avLst/>
          </a:prstGeom>
          <a:ln w="190500">
            <a:solidFill>
              <a:srgbClr val="FFFFFF"/>
            </a:solidFill>
            <a:miter lim="800000"/>
          </a:ln>
          <a:effectLst>
            <a:outerShdw blurRad="54991" dist="17780" dir="5400000" algn="tl" rotWithShape="0">
              <a:prstClr val="black">
                <a:alpha val="40000"/>
              </a:prstClr>
            </a:outerShdw>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3710">
            <a:off x="8368583" y="1043001"/>
            <a:ext cx="1765228" cy="1959403"/>
          </a:xfrm>
          <a:prstGeom prst="rect">
            <a:avLst/>
          </a:prstGeom>
          <a:ln w="190500">
            <a:solidFill>
              <a:srgbClr val="FFFFFF"/>
            </a:solidFill>
            <a:miter lim="800000"/>
          </a:ln>
          <a:effectLst>
            <a:outerShdw blurRad="54991" dist="17780" dir="5400000" algn="tl" rotWithShape="0">
              <a:prstClr val="black">
                <a:alpha val="40000"/>
              </a:prstClr>
            </a:outerShdw>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09512">
            <a:off x="7089480" y="2726779"/>
            <a:ext cx="2216757" cy="1477838"/>
          </a:xfrm>
          <a:prstGeom prst="rect">
            <a:avLst/>
          </a:prstGeom>
          <a:ln w="190500">
            <a:solidFill>
              <a:srgbClr val="FFFFFF"/>
            </a:solidFill>
            <a:miter lim="800000"/>
          </a:ln>
          <a:effectLst>
            <a:outerShdw blurRad="54991" dist="17780" dir="5400000" algn="tl" rotWithShape="0">
              <a:prstClr val="black">
                <a:alpha val="40000"/>
              </a:prstClr>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8205">
            <a:off x="4526196" y="2409847"/>
            <a:ext cx="2406360" cy="1604240"/>
          </a:xfrm>
          <a:prstGeom prst="rect">
            <a:avLst/>
          </a:prstGeom>
          <a:ln w="190500">
            <a:solidFill>
              <a:srgbClr val="FFFFFF"/>
            </a:solidFill>
            <a:miter lim="800000"/>
          </a:ln>
          <a:effectLst>
            <a:outerShdw blurRad="54991" dist="17780" dir="5400000" algn="tl" rotWithShape="0">
              <a:prstClr val="black">
                <a:alpha val="40000"/>
              </a:prstClr>
            </a:outerShdw>
          </a:effectLst>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r="7997"/>
          <a:stretch/>
        </p:blipFill>
        <p:spPr>
          <a:xfrm rot="21240729">
            <a:off x="2137174" y="3575809"/>
            <a:ext cx="2320598" cy="1418807"/>
          </a:xfrm>
          <a:prstGeom prst="rect">
            <a:avLst/>
          </a:prstGeom>
          <a:ln w="190500">
            <a:solidFill>
              <a:srgbClr val="FFFFFF"/>
            </a:solidFill>
            <a:miter lim="800000"/>
          </a:ln>
          <a:effectLst>
            <a:outerShdw blurRad="54991" dist="17780" dir="5400000" algn="tl" rotWithShape="0">
              <a:prstClr val="black">
                <a:alpha val="40000"/>
              </a:prstClr>
            </a:outerShdw>
          </a:effec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208157">
            <a:off x="4233242" y="4195215"/>
            <a:ext cx="2136501" cy="1424174"/>
          </a:xfrm>
          <a:prstGeom prst="rect">
            <a:avLst/>
          </a:prstGeom>
          <a:ln w="190500">
            <a:solidFill>
              <a:srgbClr val="FFFFFF"/>
            </a:solidFill>
            <a:miter lim="800000"/>
          </a:ln>
          <a:effectLst>
            <a:outerShdw blurRad="54991" dist="17780" dir="5400000" algn="tl" rotWithShape="0">
              <a:prstClr val="black">
                <a:alpha val="40000"/>
              </a:prstClr>
            </a:outerShdw>
          </a:effec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242789">
            <a:off x="5241515" y="893491"/>
            <a:ext cx="2317240" cy="1544654"/>
          </a:xfrm>
          <a:prstGeom prst="rect">
            <a:avLst/>
          </a:prstGeom>
          <a:ln w="190500">
            <a:solidFill>
              <a:srgbClr val="FFFFFF"/>
            </a:solidFill>
            <a:miter lim="800000"/>
          </a:ln>
          <a:effectLst>
            <a:outerShdw blurRad="54991" dist="17780" dir="5400000" algn="tl" rotWithShape="0">
              <a:prstClr val="black">
                <a:alpha val="40000"/>
              </a:prstClr>
            </a:outerShdw>
          </a:effectLst>
        </p:spPr>
      </p:pic>
    </p:spTree>
    <p:extLst>
      <p:ext uri="{BB962C8B-B14F-4D97-AF65-F5344CB8AC3E}">
        <p14:creationId xmlns:p14="http://schemas.microsoft.com/office/powerpoint/2010/main" val="13527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5F00-40B6-7840-06ED-EB5D768641BB}"/>
              </a:ext>
            </a:extLst>
          </p:cNvPr>
          <p:cNvSpPr>
            <a:spLocks noGrp="1"/>
          </p:cNvSpPr>
          <p:nvPr>
            <p:ph type="title"/>
          </p:nvPr>
        </p:nvSpPr>
        <p:spPr/>
        <p:txBody>
          <a:bodyPr/>
          <a:lstStyle/>
          <a:p>
            <a:r>
              <a:rPr lang="en-CA" dirty="0"/>
              <a:t>Need help </a:t>
            </a:r>
            <a:r>
              <a:rPr lang="en-CA"/>
              <a:t>or support?</a:t>
            </a:r>
            <a:endParaRPr lang="en-CA" dirty="0"/>
          </a:p>
        </p:txBody>
      </p:sp>
      <p:sp>
        <p:nvSpPr>
          <p:cNvPr id="3" name="Content Placeholder 2">
            <a:extLst>
              <a:ext uri="{FF2B5EF4-FFF2-40B4-BE49-F238E27FC236}">
                <a16:creationId xmlns:a16="http://schemas.microsoft.com/office/drawing/2014/main" id="{C2B86ECD-4A16-C95E-6D53-A00832C3AC40}"/>
              </a:ext>
            </a:extLst>
          </p:cNvPr>
          <p:cNvSpPr>
            <a:spLocks noGrp="1"/>
          </p:cNvSpPr>
          <p:nvPr>
            <p:ph idx="1"/>
          </p:nvPr>
        </p:nvSpPr>
        <p:spPr>
          <a:xfrm>
            <a:off x="1371600" y="1825626"/>
            <a:ext cx="9982200" cy="3754080"/>
          </a:xfrm>
        </p:spPr>
        <p:txBody>
          <a:bodyPr/>
          <a:lstStyle/>
          <a:p>
            <a:r>
              <a:rPr lang="en-CA" dirty="0"/>
              <a:t>Talk to a trusted adult (teacher, coach, parent)</a:t>
            </a:r>
          </a:p>
          <a:p>
            <a:r>
              <a:rPr lang="en-CA" dirty="0"/>
              <a:t>Visit a nurse practitioner or family doctor </a:t>
            </a:r>
          </a:p>
          <a:p>
            <a:r>
              <a:rPr lang="en-CA" dirty="0"/>
              <a:t>Call Public Health Sudbury &amp; Districts Quit Smoking Clinic, </a:t>
            </a:r>
            <a:r>
              <a:rPr lang="en-US" dirty="0"/>
              <a:t>705.522.9200 </a:t>
            </a:r>
            <a:r>
              <a:rPr lang="en-US" dirty="0" err="1"/>
              <a:t>ext</a:t>
            </a:r>
            <a:r>
              <a:rPr lang="en-US" dirty="0"/>
              <a:t> 3433</a:t>
            </a:r>
            <a:br>
              <a:rPr lang="en-US" dirty="0"/>
            </a:br>
            <a:r>
              <a:rPr lang="en-US" dirty="0"/>
              <a:t>(toll-free: 1.866.522.9200 </a:t>
            </a:r>
            <a:r>
              <a:rPr lang="en-US" dirty="0" err="1"/>
              <a:t>ext</a:t>
            </a:r>
            <a:r>
              <a:rPr lang="en-US" dirty="0"/>
              <a:t> 3433)</a:t>
            </a:r>
            <a:endParaRPr lang="en-CA" dirty="0"/>
          </a:p>
          <a:p>
            <a:r>
              <a:rPr lang="en-US" dirty="0"/>
              <a:t>Call Kids Help Phone 1.800.668.6868 or text CONNECT to 686868</a:t>
            </a:r>
          </a:p>
          <a:p>
            <a:pPr marL="0" indent="0">
              <a:buNone/>
            </a:pPr>
            <a:endParaRPr lang="en-CA" dirty="0"/>
          </a:p>
        </p:txBody>
      </p:sp>
    </p:spTree>
    <p:extLst>
      <p:ext uri="{BB962C8B-B14F-4D97-AF65-F5344CB8AC3E}">
        <p14:creationId xmlns:p14="http://schemas.microsoft.com/office/powerpoint/2010/main" val="1111372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8BB-7778-8C9C-85EA-D2C87BB2349B}"/>
              </a:ext>
            </a:extLst>
          </p:cNvPr>
          <p:cNvSpPr>
            <a:spLocks noGrp="1"/>
          </p:cNvSpPr>
          <p:nvPr>
            <p:ph type="title"/>
          </p:nvPr>
        </p:nvSpPr>
        <p:spPr/>
        <p:txBody>
          <a:bodyPr/>
          <a:lstStyle/>
          <a:p>
            <a:r>
              <a:rPr lang="en-US" dirty="0"/>
              <a:t>References</a:t>
            </a:r>
            <a:endParaRPr lang="en-CA" dirty="0"/>
          </a:p>
        </p:txBody>
      </p:sp>
      <p:sp>
        <p:nvSpPr>
          <p:cNvPr id="5" name="Content Placeholder 4">
            <a:extLst>
              <a:ext uri="{FF2B5EF4-FFF2-40B4-BE49-F238E27FC236}">
                <a16:creationId xmlns:a16="http://schemas.microsoft.com/office/drawing/2014/main" id="{DAFA3819-ABCE-335B-3051-E609A3CFA638}"/>
              </a:ext>
            </a:extLst>
          </p:cNvPr>
          <p:cNvSpPr>
            <a:spLocks noGrp="1"/>
          </p:cNvSpPr>
          <p:nvPr>
            <p:ph idx="1"/>
          </p:nvPr>
        </p:nvSpPr>
        <p:spPr>
          <a:xfrm>
            <a:off x="1371600" y="1825626"/>
            <a:ext cx="9982200" cy="4384674"/>
          </a:xfrm>
        </p:spPr>
        <p:txBody>
          <a:bodyPr>
            <a:normAutofit/>
          </a:bodyPr>
          <a:lstStyle/>
          <a:p>
            <a:pPr marL="114300" marR="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Government of Canada (2022). About vaping.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https://www.canada.ca/en/health-canada/services/smoking-tobacco/vaping.html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E-cigarettes, or vaping, products visual dictionary. Retrieved September, 2022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https://www.cdc.gov/tobacco/basic_information/e-cigarettes/pdfs/ecigarette-or-vaping-products-visual-dictionary-508.pdf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Government of Canada (2019). Vaping: The mechanics (infographic).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https://www.canada.ca/en/services/health/publications/healthy-living/vaping-mechanics-infographic.html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Cheng, T. (2014). Chemical evaluation of e-cigarettes.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5"/>
              </a:rPr>
              <a:t>https://www.ncbi.nlm.nih.gov/pmc/articles/PMC3995255/</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230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8BB-7778-8C9C-85EA-D2C87BB2349B}"/>
              </a:ext>
            </a:extLst>
          </p:cNvPr>
          <p:cNvSpPr>
            <a:spLocks noGrp="1"/>
          </p:cNvSpPr>
          <p:nvPr>
            <p:ph type="title"/>
          </p:nvPr>
        </p:nvSpPr>
        <p:spPr/>
        <p:txBody>
          <a:bodyPr/>
          <a:lstStyle/>
          <a:p>
            <a:r>
              <a:rPr lang="en-US" dirty="0"/>
              <a:t>References</a:t>
            </a:r>
            <a:endParaRPr lang="en-CA" dirty="0"/>
          </a:p>
        </p:txBody>
      </p:sp>
      <p:sp>
        <p:nvSpPr>
          <p:cNvPr id="5" name="Content Placeholder 4">
            <a:extLst>
              <a:ext uri="{FF2B5EF4-FFF2-40B4-BE49-F238E27FC236}">
                <a16:creationId xmlns:a16="http://schemas.microsoft.com/office/drawing/2014/main" id="{DAFA3819-ABCE-335B-3051-E609A3CFA638}"/>
              </a:ext>
            </a:extLst>
          </p:cNvPr>
          <p:cNvSpPr>
            <a:spLocks noGrp="1"/>
          </p:cNvSpPr>
          <p:nvPr>
            <p:ph idx="1"/>
          </p:nvPr>
        </p:nvSpPr>
        <p:spPr>
          <a:xfrm>
            <a:off x="1371600" y="1825626"/>
            <a:ext cx="9982200" cy="4384674"/>
          </a:xfrm>
        </p:spPr>
        <p:txBody>
          <a:bodyPr>
            <a:normAutofit/>
          </a:bodyPr>
          <a:lstStyle/>
          <a:p>
            <a:pPr marL="114300" marR="0" indent="-342900">
              <a:lnSpc>
                <a:spcPct val="107000"/>
              </a:lnSpc>
              <a:spcBef>
                <a:spcPts val="0"/>
              </a:spcBef>
              <a:spcAft>
                <a:spcPts val="800"/>
              </a:spcAft>
              <a:buFont typeface="+mj-lt"/>
              <a:buAutoNum type="arabicPeriod" startAt="5"/>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Academies of Sciences, Engineering, and Medicine (2018). Public health consequences of e-cigarettes.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https://www.ncbi.nlm.nih.gov/books/NBK507171/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startAt="5"/>
            </a:pPr>
            <a:r>
              <a:rPr lang="en-US" sz="1800" dirty="0">
                <a:effectLst/>
                <a:latin typeface="Calibri" panose="020F0502020204030204" pitchFamily="34" charset="0"/>
                <a:ea typeface="Calibri" panose="020F0502020204030204" pitchFamily="34" charset="0"/>
                <a:cs typeface="Times New Roman" panose="02020603050405020304" pitchFamily="18" charset="0"/>
              </a:rPr>
              <a:t>Buettner-Schmidt, K., Miller, D., Balasubramanian, N. (2016). Electronic cigarette refill liquids.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https://nebraska.pure.elsevier.com/en/publications/electronic-cigarette-refill-liquids-child-resistant-packaging-nic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startAt="5"/>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Hutzler</a:t>
            </a:r>
            <a:r>
              <a:rPr lang="en-US" sz="1800" dirty="0">
                <a:effectLst/>
                <a:latin typeface="Calibri" panose="020F0502020204030204" pitchFamily="34" charset="0"/>
                <a:ea typeface="Calibri" panose="020F0502020204030204" pitchFamily="34" charset="0"/>
                <a:cs typeface="Times New Roman" panose="02020603050405020304" pitchFamily="18" charset="0"/>
              </a:rPr>
              <a:t>, 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Paschke</a:t>
            </a:r>
            <a:r>
              <a:rPr lang="en-US" sz="1800" dirty="0">
                <a:effectLst/>
                <a:latin typeface="Calibri" panose="020F0502020204030204" pitchFamily="34" charset="0"/>
                <a:ea typeface="Calibri" panose="020F0502020204030204" pitchFamily="34" charset="0"/>
                <a:cs typeface="Times New Roman" panose="02020603050405020304" pitchFamily="18" charset="0"/>
              </a:rPr>
              <a:t>, 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Kruschinski</a:t>
            </a:r>
            <a:r>
              <a:rPr lang="en-US" sz="1800" dirty="0">
                <a:effectLst/>
                <a:latin typeface="Calibri" panose="020F0502020204030204" pitchFamily="34" charset="0"/>
                <a:ea typeface="Calibri" panose="020F0502020204030204" pitchFamily="34" charset="0"/>
                <a:cs typeface="Times New Roman" panose="02020603050405020304" pitchFamily="18" charset="0"/>
              </a:rPr>
              <a:t>, 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Henkler</a:t>
            </a:r>
            <a:r>
              <a:rPr lang="en-US" sz="1800" dirty="0">
                <a:effectLst/>
                <a:latin typeface="Calibri" panose="020F0502020204030204" pitchFamily="34" charset="0"/>
                <a:ea typeface="Calibri" panose="020F0502020204030204" pitchFamily="34" charset="0"/>
                <a:cs typeface="Times New Roman" panose="02020603050405020304" pitchFamily="18" charset="0"/>
              </a:rPr>
              <a:t>, F., Hahn, 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Luch</a:t>
            </a:r>
            <a:r>
              <a:rPr lang="en-US" sz="1800" dirty="0">
                <a:effectLst/>
                <a:latin typeface="Calibri" panose="020F0502020204030204" pitchFamily="34" charset="0"/>
                <a:ea typeface="Calibri" panose="020F0502020204030204" pitchFamily="34" charset="0"/>
                <a:cs typeface="Times New Roman" panose="02020603050405020304" pitchFamily="18" charset="0"/>
              </a:rPr>
              <a:t>, A. (2014). Chemical hazards present in liquids and vapors of electronic cigarettes.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https://www.ncbi.nlm.nih.gov/pubmed/24958024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startAt="5"/>
            </a:pPr>
            <a:r>
              <a:rPr lang="en-US" sz="1800" dirty="0">
                <a:effectLst/>
                <a:latin typeface="Calibri" panose="020F0502020204030204" pitchFamily="34" charset="0"/>
                <a:ea typeface="Calibri" panose="020F0502020204030204" pitchFamily="34" charset="0"/>
                <a:cs typeface="Times New Roman" panose="02020603050405020304" pitchFamily="18" charset="0"/>
              </a:rPr>
              <a:t>American Lung Association (2020). What’s in an E-cigarette?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5"/>
              </a:rPr>
              <a:t>https://www.lung.org/quit-smoking/e-cigarettes-vaping/whats-in-an-e-cigarette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1786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8BB-7778-8C9C-85EA-D2C87BB2349B}"/>
              </a:ext>
            </a:extLst>
          </p:cNvPr>
          <p:cNvSpPr>
            <a:spLocks noGrp="1"/>
          </p:cNvSpPr>
          <p:nvPr>
            <p:ph type="title"/>
          </p:nvPr>
        </p:nvSpPr>
        <p:spPr/>
        <p:txBody>
          <a:bodyPr/>
          <a:lstStyle/>
          <a:p>
            <a:r>
              <a:rPr lang="en-US" dirty="0"/>
              <a:t>References</a:t>
            </a:r>
            <a:endParaRPr lang="en-CA" dirty="0"/>
          </a:p>
        </p:txBody>
      </p:sp>
      <p:sp>
        <p:nvSpPr>
          <p:cNvPr id="5" name="Content Placeholder 4">
            <a:extLst>
              <a:ext uri="{FF2B5EF4-FFF2-40B4-BE49-F238E27FC236}">
                <a16:creationId xmlns:a16="http://schemas.microsoft.com/office/drawing/2014/main" id="{DAFA3819-ABCE-335B-3051-E609A3CFA638}"/>
              </a:ext>
            </a:extLst>
          </p:cNvPr>
          <p:cNvSpPr>
            <a:spLocks noGrp="1"/>
          </p:cNvSpPr>
          <p:nvPr>
            <p:ph idx="1"/>
          </p:nvPr>
        </p:nvSpPr>
        <p:spPr>
          <a:xfrm>
            <a:off x="1371600" y="1825626"/>
            <a:ext cx="9982200" cy="4384674"/>
          </a:xfrm>
        </p:spPr>
        <p:txBody>
          <a:bodyPr>
            <a:normAutofit/>
          </a:bodyPr>
          <a:lstStyle/>
          <a:p>
            <a:pPr marL="114300" marR="0" indent="-342900">
              <a:lnSpc>
                <a:spcPct val="107000"/>
              </a:lnSpc>
              <a:spcBef>
                <a:spcPts val="0"/>
              </a:spcBef>
              <a:spcAft>
                <a:spcPts val="800"/>
              </a:spcAft>
              <a:buFont typeface="+mj-lt"/>
              <a:buAutoNum type="arabicPeriod" startAt="9"/>
            </a:pPr>
            <a:r>
              <a:rPr lang="en-US" sz="1800" dirty="0">
                <a:effectLst/>
                <a:latin typeface="Calibri" panose="020F0502020204030204" pitchFamily="34" charset="0"/>
                <a:ea typeface="Calibri" panose="020F0502020204030204" pitchFamily="34" charset="0"/>
                <a:cs typeface="Times New Roman" panose="02020603050405020304" pitchFamily="18" charset="0"/>
              </a:rPr>
              <a:t>Government of Canada (2019). Risks of vaping.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https://www.canada.ca/en/health-canada/services/smoking-tobacco/vaping/risks.html#a2</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startAt="9"/>
            </a:pPr>
            <a:r>
              <a:rPr lang="en-US" sz="1800" dirty="0">
                <a:effectLst/>
                <a:latin typeface="Calibri" panose="020F0502020204030204" pitchFamily="34" charset="0"/>
                <a:ea typeface="Calibri" panose="020F0502020204030204" pitchFamily="34" charset="0"/>
                <a:cs typeface="Times New Roman" panose="02020603050405020304" pitchFamily="18" charset="0"/>
              </a:rPr>
              <a:t>Centre for Addiction and Mental Health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e-cigarettes evolve, researchers track a moving target.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https://www.camh.ca/en/camh-news-and-stories/ecigarettes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startAt="9"/>
            </a:pPr>
            <a:r>
              <a:rPr lang="en-US" sz="1800" dirty="0">
                <a:effectLst/>
                <a:latin typeface="Calibri" panose="020F0502020204030204" pitchFamily="34" charset="0"/>
                <a:ea typeface="Calibri" panose="020F0502020204030204" pitchFamily="34" charset="0"/>
                <a:cs typeface="Times New Roman" panose="02020603050405020304" pitchFamily="18" charset="0"/>
              </a:rPr>
              <a:t>Simcoe Muskoka District Health Unit (2020). Not an experiment: health effects of vaping.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https://www.notanexperiment.ca/health-effects-and-addiction-alert/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9"/>
            </a:pPr>
            <a:r>
              <a:rPr lang="en-US" sz="1800" dirty="0">
                <a:effectLst/>
                <a:latin typeface="Calibri" panose="020F0502020204030204" pitchFamily="34" charset="0"/>
                <a:ea typeface="Calibri" panose="020F0502020204030204" pitchFamily="34" charset="0"/>
                <a:cs typeface="Times New Roman" panose="02020603050405020304" pitchFamily="18" charset="0"/>
              </a:rPr>
              <a:t>Ontario Agency for Health Protection and Promotion (Public Health Ontario), Hui-</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Chih</a:t>
            </a:r>
            <a:r>
              <a:rPr lang="en-US" sz="1800" dirty="0">
                <a:effectLst/>
                <a:latin typeface="Calibri" panose="020F0502020204030204" pitchFamily="34" charset="0"/>
                <a:ea typeface="Calibri" panose="020F0502020204030204" pitchFamily="34" charset="0"/>
                <a:cs typeface="Times New Roman" panose="02020603050405020304" pitchFamily="18" charset="0"/>
              </a:rPr>
              <a:t> Wu J. Evidence brief: Communicable disease impacts of sharing electronic-cigarettes with drip tips. Toronto, ON: Queen’s Printer for Ontario; 2014.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22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8BB-7778-8C9C-85EA-D2C87BB2349B}"/>
              </a:ext>
            </a:extLst>
          </p:cNvPr>
          <p:cNvSpPr>
            <a:spLocks noGrp="1"/>
          </p:cNvSpPr>
          <p:nvPr>
            <p:ph type="title"/>
          </p:nvPr>
        </p:nvSpPr>
        <p:spPr/>
        <p:txBody>
          <a:bodyPr/>
          <a:lstStyle/>
          <a:p>
            <a:r>
              <a:rPr lang="en-US" dirty="0"/>
              <a:t>References</a:t>
            </a:r>
            <a:endParaRPr lang="en-CA" dirty="0"/>
          </a:p>
        </p:txBody>
      </p:sp>
      <p:sp>
        <p:nvSpPr>
          <p:cNvPr id="5" name="Content Placeholder 4">
            <a:extLst>
              <a:ext uri="{FF2B5EF4-FFF2-40B4-BE49-F238E27FC236}">
                <a16:creationId xmlns:a16="http://schemas.microsoft.com/office/drawing/2014/main" id="{DAFA3819-ABCE-335B-3051-E609A3CFA638}"/>
              </a:ext>
            </a:extLst>
          </p:cNvPr>
          <p:cNvSpPr>
            <a:spLocks noGrp="1"/>
          </p:cNvSpPr>
          <p:nvPr>
            <p:ph idx="1"/>
          </p:nvPr>
        </p:nvSpPr>
        <p:spPr>
          <a:xfrm>
            <a:off x="1371600" y="1825626"/>
            <a:ext cx="9982200" cy="4384674"/>
          </a:xfrm>
        </p:spPr>
        <p:txBody>
          <a:bodyPr>
            <a:normAutofit/>
          </a:bodyPr>
          <a:lstStyle/>
          <a:p>
            <a:pPr marL="114300" marR="0" indent="-342900">
              <a:lnSpc>
                <a:spcPct val="107000"/>
              </a:lnSpc>
              <a:spcBef>
                <a:spcPts val="0"/>
              </a:spcBef>
              <a:spcAft>
                <a:spcPts val="800"/>
              </a:spcAft>
              <a:buFont typeface="+mj-lt"/>
              <a:buAutoNum type="arabicPeriod" startAt="13"/>
            </a:pPr>
            <a:r>
              <a:rPr lang="en-US" sz="18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(2022). Quick Facts on the Risks of E-cigarettes for Kids, Teens, and Young Adults.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https://www.cdc.gov/tobacco/basic_information/e-cigarettes/Quick-Facts-on-the-Risks-of-E-cigarettes-for-Kids-Teens-and-Young-Adults.html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startAt="13"/>
            </a:pPr>
            <a:r>
              <a:rPr lang="en-US" sz="1800" dirty="0">
                <a:effectLst/>
                <a:latin typeface="Calibri" panose="020F0502020204030204" pitchFamily="34" charset="0"/>
                <a:ea typeface="Calibri" panose="020F0502020204030204" pitchFamily="34" charset="0"/>
                <a:cs typeface="Times New Roman" panose="02020603050405020304" pitchFamily="18" charset="0"/>
              </a:rPr>
              <a:t>Government of Canada (2013). Nicotine addiction.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https://www.canada.ca/en/health-canada/services/smoking-tobacco/effects-smoking/smoking-your-body/nicotine-addiction.html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startAt="13"/>
            </a:pPr>
            <a:r>
              <a:rPr lang="en-US" sz="18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(2011). NICOTINE: Systemic agent.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https://www.cdc.gov/niosh/ershdb/emergencyresponsecard_29750028.html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startAt="13"/>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Addiction Prevention Coalition (2021). Marketing To The Youth Of America: How Big Tobacco Leveraged Advertising To Reach Young People.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5"/>
              </a:rPr>
              <a:t>https://apcbham.org/2021/01/11/marketing-to-the-youth-of-america-how-big-tobacco-leveraged-advertising-to-reach-young-people/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42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677" y="1690690"/>
            <a:ext cx="3751328" cy="4262368"/>
          </a:xfrm>
          <a:prstGeom prst="rect">
            <a:avLst/>
          </a:prstGeom>
        </p:spPr>
      </p:pic>
      <p:sp>
        <p:nvSpPr>
          <p:cNvPr id="5" name="Title 4">
            <a:extLst>
              <a:ext uri="{FF2B5EF4-FFF2-40B4-BE49-F238E27FC236}">
                <a16:creationId xmlns:a16="http://schemas.microsoft.com/office/drawing/2014/main" id="{075C9B51-902B-9A99-7A0F-EAE3068603C6}"/>
              </a:ext>
            </a:extLst>
          </p:cNvPr>
          <p:cNvSpPr>
            <a:spLocks noGrp="1"/>
          </p:cNvSpPr>
          <p:nvPr>
            <p:ph type="title"/>
          </p:nvPr>
        </p:nvSpPr>
        <p:spPr/>
        <p:txBody>
          <a:bodyPr/>
          <a:lstStyle/>
          <a:p>
            <a:r>
              <a:rPr lang="en-US" dirty="0"/>
              <a:t>Electronic cigarettes and vaping products</a:t>
            </a:r>
            <a:endParaRPr lang="en-CA" dirty="0"/>
          </a:p>
        </p:txBody>
      </p:sp>
      <p:pic>
        <p:nvPicPr>
          <p:cNvPr id="10" name="Picture 9" descr="Background pattern&#10;&#10;Description automatically generated">
            <a:extLst>
              <a:ext uri="{FF2B5EF4-FFF2-40B4-BE49-F238E27FC236}">
                <a16:creationId xmlns:a16="http://schemas.microsoft.com/office/drawing/2014/main" id="{ADF3C46F-686A-B006-9A0D-4EA4003D0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298" y="3308609"/>
            <a:ext cx="519620" cy="2446294"/>
          </a:xfrm>
          <a:prstGeom prst="rect">
            <a:avLst/>
          </a:prstGeom>
        </p:spPr>
      </p:pic>
    </p:spTree>
    <p:extLst>
      <p:ext uri="{BB962C8B-B14F-4D97-AF65-F5344CB8AC3E}">
        <p14:creationId xmlns:p14="http://schemas.microsoft.com/office/powerpoint/2010/main" val="1896869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8BB-7778-8C9C-85EA-D2C87BB2349B}"/>
              </a:ext>
            </a:extLst>
          </p:cNvPr>
          <p:cNvSpPr>
            <a:spLocks noGrp="1"/>
          </p:cNvSpPr>
          <p:nvPr>
            <p:ph type="title"/>
          </p:nvPr>
        </p:nvSpPr>
        <p:spPr/>
        <p:txBody>
          <a:bodyPr/>
          <a:lstStyle/>
          <a:p>
            <a:r>
              <a:rPr lang="en-US" dirty="0"/>
              <a:t>References</a:t>
            </a:r>
            <a:endParaRPr lang="en-CA" dirty="0"/>
          </a:p>
        </p:txBody>
      </p:sp>
      <p:sp>
        <p:nvSpPr>
          <p:cNvPr id="5" name="Content Placeholder 4">
            <a:extLst>
              <a:ext uri="{FF2B5EF4-FFF2-40B4-BE49-F238E27FC236}">
                <a16:creationId xmlns:a16="http://schemas.microsoft.com/office/drawing/2014/main" id="{DAFA3819-ABCE-335B-3051-E609A3CFA638}"/>
              </a:ext>
            </a:extLst>
          </p:cNvPr>
          <p:cNvSpPr>
            <a:spLocks noGrp="1"/>
          </p:cNvSpPr>
          <p:nvPr>
            <p:ph idx="1"/>
          </p:nvPr>
        </p:nvSpPr>
        <p:spPr>
          <a:xfrm>
            <a:off x="1371600" y="1825626"/>
            <a:ext cx="9982200" cy="4384674"/>
          </a:xfrm>
        </p:spPr>
        <p:txBody>
          <a:bodyPr>
            <a:normAutofit/>
          </a:bodyPr>
          <a:lstStyle/>
          <a:p>
            <a:pPr marL="114300" marR="0" indent="-342900">
              <a:lnSpc>
                <a:spcPct val="107000"/>
              </a:lnSpc>
              <a:spcBef>
                <a:spcPts val="0"/>
              </a:spcBef>
              <a:spcAft>
                <a:spcPts val="800"/>
              </a:spcAft>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Dai X,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Gakidou</a:t>
            </a:r>
            <a:r>
              <a:rPr lang="en-US" sz="1800" dirty="0">
                <a:effectLst/>
                <a:latin typeface="Calibri" panose="020F0502020204030204" pitchFamily="34" charset="0"/>
                <a:ea typeface="Calibri" panose="020F0502020204030204" pitchFamily="34" charset="0"/>
                <a:cs typeface="Times New Roman" panose="02020603050405020304" pitchFamily="18" charset="0"/>
              </a:rPr>
              <a:t> E, Lopez AD (2022). Evolution of the global smoking epidemic over the past half century: strengthening the evidence base for policy action. Tobacco Control 2022;31:129-137.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https://tobaccocontrol.bmj.com/content/31/2/129.info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Center for Chronic Disease Prevention and Health Promotion (US) Office on Smoking and Health (2016). E-Cigarette Use Among Youth and Young Adults: A Report of the Surgeon General [Internet]. Atlanta (GA): Centers for Disease Control and Prevention (US); 2016. Table 1.1, Multinational tobacco companies with e-cigarette brands. Available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https://www.ncbi.nlm.nih.gov/books/NBK538684/table/ch1.tab1/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startAt="17"/>
            </a:pPr>
            <a:r>
              <a:rPr lang="en-US" sz="1800" dirty="0">
                <a:effectLst/>
                <a:latin typeface="Calibri" panose="020F0502020204030204" pitchFamily="34" charset="0"/>
                <a:ea typeface="Calibri" panose="020F0502020204030204" pitchFamily="34" charset="0"/>
                <a:cs typeface="Times New Roman" panose="02020603050405020304" pitchFamily="18" charset="0"/>
              </a:rPr>
              <a:t>Al-Hamdani M, Manly E (2021). Smoking cessation or initiation: The paradox of vaping.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Prev</a:t>
            </a:r>
            <a:r>
              <a:rPr lang="en-US" sz="1800" dirty="0">
                <a:effectLst/>
                <a:latin typeface="Calibri" panose="020F0502020204030204" pitchFamily="34" charset="0"/>
                <a:ea typeface="Calibri" panose="020F0502020204030204" pitchFamily="34" charset="0"/>
                <a:cs typeface="Times New Roman" panose="02020603050405020304" pitchFamily="18" charset="0"/>
              </a:rPr>
              <a:t> Med Rep. Mar 23;22:101363.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doi</a:t>
            </a:r>
            <a:r>
              <a:rPr lang="en-US" sz="1800" dirty="0">
                <a:effectLst/>
                <a:latin typeface="Calibri" panose="020F0502020204030204" pitchFamily="34" charset="0"/>
                <a:ea typeface="Calibri" panose="020F0502020204030204" pitchFamily="34" charset="0"/>
                <a:cs typeface="Times New Roman" panose="02020603050405020304" pitchFamily="18" charset="0"/>
              </a:rPr>
              <a:t>: 10.1016/j.pmedr.2021.101363. PMID: 33868902; PMCID: PMC8044675.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3195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8BB-7778-8C9C-85EA-D2C87BB2349B}"/>
              </a:ext>
            </a:extLst>
          </p:cNvPr>
          <p:cNvSpPr>
            <a:spLocks noGrp="1"/>
          </p:cNvSpPr>
          <p:nvPr>
            <p:ph type="title"/>
          </p:nvPr>
        </p:nvSpPr>
        <p:spPr/>
        <p:txBody>
          <a:bodyPr/>
          <a:lstStyle/>
          <a:p>
            <a:r>
              <a:rPr lang="en-US" dirty="0"/>
              <a:t>References</a:t>
            </a:r>
            <a:endParaRPr lang="en-CA" dirty="0"/>
          </a:p>
        </p:txBody>
      </p:sp>
      <p:sp>
        <p:nvSpPr>
          <p:cNvPr id="5" name="Content Placeholder 4">
            <a:extLst>
              <a:ext uri="{FF2B5EF4-FFF2-40B4-BE49-F238E27FC236}">
                <a16:creationId xmlns:a16="http://schemas.microsoft.com/office/drawing/2014/main" id="{DAFA3819-ABCE-335B-3051-E609A3CFA638}"/>
              </a:ext>
            </a:extLst>
          </p:cNvPr>
          <p:cNvSpPr>
            <a:spLocks noGrp="1"/>
          </p:cNvSpPr>
          <p:nvPr>
            <p:ph idx="1"/>
          </p:nvPr>
        </p:nvSpPr>
        <p:spPr>
          <a:xfrm>
            <a:off x="1371600" y="1825626"/>
            <a:ext cx="9982200" cy="4384674"/>
          </a:xfrm>
        </p:spPr>
        <p:txBody>
          <a:bodyPr>
            <a:normAutofit/>
          </a:bodyPr>
          <a:lstStyle/>
          <a:p>
            <a:pPr marL="114300" marR="0" indent="-342900">
              <a:lnSpc>
                <a:spcPct val="107000"/>
              </a:lnSpc>
              <a:spcBef>
                <a:spcPts val="0"/>
              </a:spcBef>
              <a:spcAft>
                <a:spcPts val="800"/>
              </a:spcAft>
              <a:buFont typeface="+mj-lt"/>
              <a:buAutoNum type="arabicPeriod" startAt="20"/>
            </a:pPr>
            <a:r>
              <a:rPr lang="en-US" sz="1800" dirty="0">
                <a:effectLst/>
                <a:latin typeface="Calibri" panose="020F0502020204030204" pitchFamily="34" charset="0"/>
                <a:ea typeface="Calibri" panose="020F0502020204030204" pitchFamily="34" charset="0"/>
                <a:cs typeface="Times New Roman" panose="02020603050405020304" pitchFamily="18" charset="0"/>
              </a:rPr>
              <a:t>Government of Canada (2020). Health Canada confirms ban of advertising for vaping products wherever they can be seen or heard by youth.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https://www.canada.ca/en/health-canada/news/2020/07/health-canada-confirms-ban-of-advertising-for-vaping-products-wherever-they-can-be-seen-or-heard-by-youth.html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startAt="20"/>
            </a:pPr>
            <a:r>
              <a:rPr lang="en-US" sz="1800" dirty="0">
                <a:effectLst/>
                <a:latin typeface="Calibri" panose="020F0502020204030204" pitchFamily="34" charset="0"/>
                <a:ea typeface="Calibri" panose="020F0502020204030204" pitchFamily="34" charset="0"/>
                <a:cs typeface="Times New Roman" panose="02020603050405020304" pitchFamily="18" charset="0"/>
              </a:rPr>
              <a:t>Government of Ontario (2017). Smoke-Free Ontario Act, 2017.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https://www.ontario.ca/laws/statute/17s26/v1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342900">
              <a:lnSpc>
                <a:spcPct val="107000"/>
              </a:lnSpc>
              <a:spcBef>
                <a:spcPts val="0"/>
              </a:spcBef>
              <a:spcAft>
                <a:spcPts val="800"/>
              </a:spcAft>
              <a:buFont typeface="+mj-lt"/>
              <a:buAutoNum type="arabicPeriod" startAt="20"/>
            </a:pPr>
            <a:r>
              <a:rPr lang="en-US" sz="1800" dirty="0">
                <a:effectLst/>
                <a:latin typeface="Calibri" panose="020F0502020204030204" pitchFamily="34" charset="0"/>
                <a:ea typeface="Calibri" panose="020F0502020204030204" pitchFamily="34" charset="0"/>
                <a:cs typeface="Times New Roman" panose="02020603050405020304" pitchFamily="18" charset="0"/>
              </a:rPr>
              <a:t>Ontario Ministry of Health (2021). Where you can’t smoke or vape in Ontario.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4"/>
              </a:rPr>
              <a:t>https://www.ontario.ca/page/where-you-cant-smoke-or-vape-ontario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20"/>
            </a:pPr>
            <a:r>
              <a:rPr lang="en-US" sz="1800" dirty="0">
                <a:effectLst/>
                <a:latin typeface="Calibri" panose="020F0502020204030204" pitchFamily="34" charset="0"/>
                <a:ea typeface="Calibri" panose="020F0502020204030204" pitchFamily="34" charset="0"/>
                <a:cs typeface="Times New Roman" panose="02020603050405020304" pitchFamily="18" charset="0"/>
              </a:rPr>
              <a:t>Royal Canadian Mounted Police (2018). Illegal Drugs. Retrieved from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5"/>
              </a:rPr>
              <a:t>http://www.rcmp-grc.gc.ca/cycp-cpcj/dr-al/illd-dill-eng.htm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3690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18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B5AE-11A9-5412-194A-CB2694EEDF7B}"/>
              </a:ext>
            </a:extLst>
          </p:cNvPr>
          <p:cNvSpPr>
            <a:spLocks noGrp="1"/>
          </p:cNvSpPr>
          <p:nvPr>
            <p:ph type="title"/>
          </p:nvPr>
        </p:nvSpPr>
        <p:spPr/>
        <p:txBody>
          <a:bodyPr/>
          <a:lstStyle/>
          <a:p>
            <a:r>
              <a:rPr lang="en-US" dirty="0"/>
              <a:t>Components of a vaping device:</a:t>
            </a:r>
            <a:endParaRPr lang="en-CA" dirty="0"/>
          </a:p>
        </p:txBody>
      </p:sp>
      <p:pic>
        <p:nvPicPr>
          <p:cNvPr id="6" name="Picture 5">
            <a:extLst>
              <a:ext uri="{FF2B5EF4-FFF2-40B4-BE49-F238E27FC236}">
                <a16:creationId xmlns:a16="http://schemas.microsoft.com/office/drawing/2014/main" id="{4DD00253-AAEF-B69C-41F2-ABDDA53C95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52" t="5952" r="79804" b="24831"/>
          <a:stretch/>
        </p:blipFill>
        <p:spPr>
          <a:xfrm rot="-2880000">
            <a:off x="4887527" y="435255"/>
            <a:ext cx="1074835" cy="6583680"/>
          </a:xfrm>
          <a:prstGeom prst="rect">
            <a:avLst/>
          </a:prstGeom>
        </p:spPr>
      </p:pic>
      <p:sp>
        <p:nvSpPr>
          <p:cNvPr id="7" name="Content Placeholder 2">
            <a:extLst>
              <a:ext uri="{FF2B5EF4-FFF2-40B4-BE49-F238E27FC236}">
                <a16:creationId xmlns:a16="http://schemas.microsoft.com/office/drawing/2014/main" id="{94F85418-915A-5146-BCE2-B49AD2EA5178}"/>
              </a:ext>
            </a:extLst>
          </p:cNvPr>
          <p:cNvSpPr txBox="1">
            <a:spLocks/>
          </p:cNvSpPr>
          <p:nvPr/>
        </p:nvSpPr>
        <p:spPr>
          <a:xfrm>
            <a:off x="4677035" y="1766240"/>
            <a:ext cx="2539750" cy="579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CA" dirty="0"/>
              <a:t>mouthpiece</a:t>
            </a:r>
          </a:p>
        </p:txBody>
      </p:sp>
      <p:sp>
        <p:nvSpPr>
          <p:cNvPr id="8" name="Content Placeholder 2">
            <a:extLst>
              <a:ext uri="{FF2B5EF4-FFF2-40B4-BE49-F238E27FC236}">
                <a16:creationId xmlns:a16="http://schemas.microsoft.com/office/drawing/2014/main" id="{0EF6C53E-2700-05D7-60FA-52EC3BA7528E}"/>
              </a:ext>
            </a:extLst>
          </p:cNvPr>
          <p:cNvSpPr txBox="1">
            <a:spLocks/>
          </p:cNvSpPr>
          <p:nvPr/>
        </p:nvSpPr>
        <p:spPr>
          <a:xfrm>
            <a:off x="8115920" y="4641817"/>
            <a:ext cx="1544335" cy="5710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CA" dirty="0"/>
              <a:t>battery</a:t>
            </a:r>
          </a:p>
        </p:txBody>
      </p:sp>
      <p:sp>
        <p:nvSpPr>
          <p:cNvPr id="9" name="Content Placeholder 2">
            <a:extLst>
              <a:ext uri="{FF2B5EF4-FFF2-40B4-BE49-F238E27FC236}">
                <a16:creationId xmlns:a16="http://schemas.microsoft.com/office/drawing/2014/main" id="{D6C0166B-3037-0544-6CBF-7CBB8D064E27}"/>
              </a:ext>
            </a:extLst>
          </p:cNvPr>
          <p:cNvSpPr txBox="1">
            <a:spLocks/>
          </p:cNvSpPr>
          <p:nvPr/>
        </p:nvSpPr>
        <p:spPr>
          <a:xfrm>
            <a:off x="5854632" y="2715551"/>
            <a:ext cx="2916937" cy="611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CA" dirty="0"/>
              <a:t>liquid reservoir</a:t>
            </a:r>
          </a:p>
        </p:txBody>
      </p:sp>
      <p:sp>
        <p:nvSpPr>
          <p:cNvPr id="10" name="Content Placeholder 2">
            <a:extLst>
              <a:ext uri="{FF2B5EF4-FFF2-40B4-BE49-F238E27FC236}">
                <a16:creationId xmlns:a16="http://schemas.microsoft.com/office/drawing/2014/main" id="{0CBB36D1-DACC-3CE4-7E2C-526F1322F8EC}"/>
              </a:ext>
            </a:extLst>
          </p:cNvPr>
          <p:cNvSpPr txBox="1">
            <a:spLocks/>
          </p:cNvSpPr>
          <p:nvPr/>
        </p:nvSpPr>
        <p:spPr>
          <a:xfrm>
            <a:off x="6885409" y="3692506"/>
            <a:ext cx="2784372" cy="579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CA" dirty="0"/>
              <a:t>heating element</a:t>
            </a:r>
          </a:p>
        </p:txBody>
      </p:sp>
      <p:cxnSp>
        <p:nvCxnSpPr>
          <p:cNvPr id="11" name="Straight Connector 10">
            <a:extLst>
              <a:ext uri="{FF2B5EF4-FFF2-40B4-BE49-F238E27FC236}">
                <a16:creationId xmlns:a16="http://schemas.microsoft.com/office/drawing/2014/main" id="{81505806-A414-9DB2-79E3-4C8FCFA4D810}"/>
              </a:ext>
            </a:extLst>
          </p:cNvPr>
          <p:cNvCxnSpPr/>
          <p:nvPr/>
        </p:nvCxnSpPr>
        <p:spPr>
          <a:xfrm>
            <a:off x="3687973" y="1969546"/>
            <a:ext cx="1132694" cy="0"/>
          </a:xfrm>
          <a:prstGeom prst="line">
            <a:avLst/>
          </a:prstGeom>
          <a:ln w="28575">
            <a:solidFill>
              <a:srgbClr val="00495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BA0CCB-C8CD-7255-60C4-42A674AED834}"/>
              </a:ext>
            </a:extLst>
          </p:cNvPr>
          <p:cNvCxnSpPr/>
          <p:nvPr/>
        </p:nvCxnSpPr>
        <p:spPr>
          <a:xfrm>
            <a:off x="4880209" y="2927693"/>
            <a:ext cx="1132694" cy="0"/>
          </a:xfrm>
          <a:prstGeom prst="line">
            <a:avLst/>
          </a:prstGeom>
          <a:ln w="28575">
            <a:solidFill>
              <a:srgbClr val="00495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737944-6ED7-B921-877B-65265B3D079B}"/>
              </a:ext>
            </a:extLst>
          </p:cNvPr>
          <p:cNvCxnSpPr/>
          <p:nvPr/>
        </p:nvCxnSpPr>
        <p:spPr>
          <a:xfrm>
            <a:off x="5897433" y="3903234"/>
            <a:ext cx="1132694" cy="0"/>
          </a:xfrm>
          <a:prstGeom prst="line">
            <a:avLst/>
          </a:prstGeom>
          <a:ln w="28575">
            <a:solidFill>
              <a:srgbClr val="0049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129332-26C5-7E2A-8B72-05701C651C6E}"/>
              </a:ext>
            </a:extLst>
          </p:cNvPr>
          <p:cNvCxnSpPr/>
          <p:nvPr/>
        </p:nvCxnSpPr>
        <p:spPr>
          <a:xfrm>
            <a:off x="7103374" y="4854971"/>
            <a:ext cx="1132694" cy="0"/>
          </a:xfrm>
          <a:prstGeom prst="line">
            <a:avLst/>
          </a:prstGeom>
          <a:ln w="28575">
            <a:solidFill>
              <a:srgbClr val="0049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1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AAE1-46AE-CEE0-7DEB-6AB26F6F3580}"/>
              </a:ext>
            </a:extLst>
          </p:cNvPr>
          <p:cNvSpPr>
            <a:spLocks noGrp="1"/>
          </p:cNvSpPr>
          <p:nvPr>
            <p:ph type="title"/>
          </p:nvPr>
        </p:nvSpPr>
        <p:spPr/>
        <p:txBody>
          <a:bodyPr/>
          <a:lstStyle/>
          <a:p>
            <a:r>
              <a:rPr lang="en-US" dirty="0"/>
              <a:t>What’s the difference?</a:t>
            </a:r>
            <a:endParaRPr lang="en-CA" dirty="0"/>
          </a:p>
        </p:txBody>
      </p:sp>
      <p:sp>
        <p:nvSpPr>
          <p:cNvPr id="3" name="Content Placeholder 2">
            <a:extLst>
              <a:ext uri="{FF2B5EF4-FFF2-40B4-BE49-F238E27FC236}">
                <a16:creationId xmlns:a16="http://schemas.microsoft.com/office/drawing/2014/main" id="{DCFE70C9-4AB3-FA71-0A19-C9CCC93387A5}"/>
              </a:ext>
            </a:extLst>
          </p:cNvPr>
          <p:cNvSpPr>
            <a:spLocks noGrp="1"/>
          </p:cNvSpPr>
          <p:nvPr>
            <p:ph sz="half" idx="1"/>
          </p:nvPr>
        </p:nvSpPr>
        <p:spPr/>
        <p:txBody>
          <a:bodyPr/>
          <a:lstStyle/>
          <a:p>
            <a:pPr marL="0" indent="0">
              <a:buNone/>
            </a:pPr>
            <a:r>
              <a:rPr lang="en-US" b="1" dirty="0" err="1"/>
              <a:t>Vapour</a:t>
            </a:r>
            <a:endParaRPr lang="en-US" b="1" dirty="0"/>
          </a:p>
          <a:p>
            <a:pPr marL="0" indent="0">
              <a:buNone/>
            </a:pPr>
            <a:r>
              <a:rPr lang="en-US" dirty="0"/>
              <a:t>a substance in a gaseous state</a:t>
            </a:r>
            <a:endParaRPr lang="en-CA" dirty="0"/>
          </a:p>
        </p:txBody>
      </p:sp>
      <p:sp>
        <p:nvSpPr>
          <p:cNvPr id="4" name="Content Placeholder 3">
            <a:extLst>
              <a:ext uri="{FF2B5EF4-FFF2-40B4-BE49-F238E27FC236}">
                <a16:creationId xmlns:a16="http://schemas.microsoft.com/office/drawing/2014/main" id="{DC120714-DA01-853E-FFB3-2E1FE1A38AD5}"/>
              </a:ext>
            </a:extLst>
          </p:cNvPr>
          <p:cNvSpPr>
            <a:spLocks noGrp="1"/>
          </p:cNvSpPr>
          <p:nvPr>
            <p:ph sz="half" idx="2"/>
          </p:nvPr>
        </p:nvSpPr>
        <p:spPr/>
        <p:txBody>
          <a:bodyPr/>
          <a:lstStyle/>
          <a:p>
            <a:pPr marL="0" indent="0">
              <a:buNone/>
            </a:pPr>
            <a:r>
              <a:rPr lang="en-US" b="1" dirty="0"/>
              <a:t>Aerosol</a:t>
            </a:r>
          </a:p>
          <a:p>
            <a:pPr marL="0" indent="0">
              <a:buNone/>
            </a:pPr>
            <a:r>
              <a:rPr lang="en-CA" dirty="0"/>
              <a:t>a suspension of particles (liquid, solid or both) in a gas</a:t>
            </a:r>
          </a:p>
        </p:txBody>
      </p:sp>
      <p:pic>
        <p:nvPicPr>
          <p:cNvPr id="5" name="Picture 4">
            <a:extLst>
              <a:ext uri="{FF2B5EF4-FFF2-40B4-BE49-F238E27FC236}">
                <a16:creationId xmlns:a16="http://schemas.microsoft.com/office/drawing/2014/main" id="{38509C0C-0127-6E94-9FB3-7301DB2100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53"/>
          <a:stretch/>
        </p:blipFill>
        <p:spPr>
          <a:xfrm>
            <a:off x="2278630" y="3584220"/>
            <a:ext cx="2938914" cy="191709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8BCCA70-2A55-566C-5C82-6CC0E982C9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490" r="17352"/>
          <a:stretch/>
        </p:blipFill>
        <p:spPr>
          <a:xfrm>
            <a:off x="7507854" y="3584220"/>
            <a:ext cx="2938914" cy="19086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496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C7337-B335-E6E9-3BE6-E29EC1AEA8D3}"/>
              </a:ext>
            </a:extLst>
          </p:cNvPr>
          <p:cNvSpPr>
            <a:spLocks noGrp="1"/>
          </p:cNvSpPr>
          <p:nvPr>
            <p:ph type="title"/>
          </p:nvPr>
        </p:nvSpPr>
        <p:spPr/>
        <p:txBody>
          <a:bodyPr/>
          <a:lstStyle/>
          <a:p>
            <a:pPr algn="ctr"/>
            <a:r>
              <a:rPr lang="en-US" dirty="0"/>
              <a:t>Why do you think people vape?</a:t>
            </a:r>
            <a:endParaRPr lang="en-CA" dirty="0"/>
          </a:p>
        </p:txBody>
      </p:sp>
      <p:pic>
        <p:nvPicPr>
          <p:cNvPr id="4" name="Content Placeholder 3">
            <a:extLst>
              <a:ext uri="{FF2B5EF4-FFF2-40B4-BE49-F238E27FC236}">
                <a16:creationId xmlns:a16="http://schemas.microsoft.com/office/drawing/2014/main" id="{3F440E14-F94F-6EDC-6715-B43C279FEBA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718" r="20643"/>
          <a:stretch/>
        </p:blipFill>
        <p:spPr>
          <a:xfrm>
            <a:off x="4522815" y="1834956"/>
            <a:ext cx="3984569" cy="4114800"/>
          </a:xfrm>
          <a:prstGeom prst="rect">
            <a:avLst/>
          </a:prstGeom>
        </p:spPr>
      </p:pic>
    </p:spTree>
    <p:extLst>
      <p:ext uri="{BB962C8B-B14F-4D97-AF65-F5344CB8AC3E}">
        <p14:creationId xmlns:p14="http://schemas.microsoft.com/office/powerpoint/2010/main" val="369157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A453-6A7D-D23B-6089-AD9015A992FF}"/>
              </a:ext>
            </a:extLst>
          </p:cNvPr>
          <p:cNvSpPr>
            <a:spLocks noGrp="1"/>
          </p:cNvSpPr>
          <p:nvPr>
            <p:ph type="title"/>
          </p:nvPr>
        </p:nvSpPr>
        <p:spPr/>
        <p:txBody>
          <a:bodyPr/>
          <a:lstStyle/>
          <a:p>
            <a:pPr algn="ctr"/>
            <a:r>
              <a:rPr lang="en-CA" dirty="0"/>
              <a:t>What do you think is in e-juice?</a:t>
            </a:r>
          </a:p>
        </p:txBody>
      </p:sp>
      <p:pic>
        <p:nvPicPr>
          <p:cNvPr id="4" name="Content Placeholder 3">
            <a:extLst>
              <a:ext uri="{FF2B5EF4-FFF2-40B4-BE49-F238E27FC236}">
                <a16:creationId xmlns:a16="http://schemas.microsoft.com/office/drawing/2014/main" id="{1BF50770-B35A-6227-9BDC-B948FF29068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486" b="9594"/>
          <a:stretch/>
        </p:blipFill>
        <p:spPr>
          <a:xfrm>
            <a:off x="2643340" y="1799189"/>
            <a:ext cx="7438720" cy="4114800"/>
          </a:xfrm>
          <a:prstGeom prst="rect">
            <a:avLst/>
          </a:prstGeom>
        </p:spPr>
      </p:pic>
      <p:sp>
        <p:nvSpPr>
          <p:cNvPr id="5" name="Content Placeholder 2">
            <a:extLst>
              <a:ext uri="{FF2B5EF4-FFF2-40B4-BE49-F238E27FC236}">
                <a16:creationId xmlns:a16="http://schemas.microsoft.com/office/drawing/2014/main" id="{722977A5-5773-336C-1352-48B41E8CF17F}"/>
              </a:ext>
            </a:extLst>
          </p:cNvPr>
          <p:cNvSpPr txBox="1">
            <a:spLocks/>
          </p:cNvSpPr>
          <p:nvPr/>
        </p:nvSpPr>
        <p:spPr>
          <a:xfrm>
            <a:off x="2756325" y="3230100"/>
            <a:ext cx="3339675" cy="1413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3600" dirty="0">
                <a:solidFill>
                  <a:schemeClr val="bg1"/>
                </a:solidFill>
              </a:rPr>
              <a:t>It is not just</a:t>
            </a:r>
            <a:br>
              <a:rPr lang="en-CA" sz="3600" dirty="0">
                <a:solidFill>
                  <a:schemeClr val="bg1"/>
                </a:solidFill>
              </a:rPr>
            </a:br>
            <a:r>
              <a:rPr lang="en-CA" sz="3600" dirty="0">
                <a:solidFill>
                  <a:schemeClr val="bg1"/>
                </a:solidFill>
              </a:rPr>
              <a:t>water vapour!</a:t>
            </a:r>
          </a:p>
        </p:txBody>
      </p:sp>
    </p:spTree>
    <p:extLst>
      <p:ext uri="{BB962C8B-B14F-4D97-AF65-F5344CB8AC3E}">
        <p14:creationId xmlns:p14="http://schemas.microsoft.com/office/powerpoint/2010/main" val="15021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sz="half" idx="4294967295"/>
          </p:nvPr>
        </p:nvSpPr>
        <p:spPr>
          <a:xfrm>
            <a:off x="4347665" y="3499563"/>
            <a:ext cx="1717468" cy="580639"/>
          </a:xfrm>
          <a:prstGeom prst="rect">
            <a:avLst/>
          </a:prstGeom>
        </p:spPr>
        <p:txBody>
          <a:bodyPr/>
          <a:lstStyle/>
          <a:p>
            <a:pPr marL="0" indent="0" algn="r">
              <a:buNone/>
            </a:pPr>
            <a:r>
              <a:rPr lang="en-US" dirty="0" err="1"/>
              <a:t>flavouring</a:t>
            </a:r>
            <a:endParaRPr lang="en-CA" dirty="0"/>
          </a:p>
        </p:txBody>
      </p:sp>
      <p:sp>
        <p:nvSpPr>
          <p:cNvPr id="9" name="Content Placeholder 5"/>
          <p:cNvSpPr>
            <a:spLocks noGrp="1"/>
          </p:cNvSpPr>
          <p:nvPr>
            <p:ph sz="half" idx="4294967295"/>
          </p:nvPr>
        </p:nvSpPr>
        <p:spPr>
          <a:xfrm>
            <a:off x="4341608" y="3986348"/>
            <a:ext cx="1717468" cy="495570"/>
          </a:xfrm>
          <a:prstGeom prst="rect">
            <a:avLst/>
          </a:prstGeom>
        </p:spPr>
        <p:txBody>
          <a:bodyPr/>
          <a:lstStyle/>
          <a:p>
            <a:pPr marL="0" indent="0" algn="r">
              <a:buNone/>
            </a:pPr>
            <a:r>
              <a:rPr lang="en-US" dirty="0"/>
              <a:t>nicotine</a:t>
            </a:r>
            <a:endParaRPr lang="en-CA" dirty="0"/>
          </a:p>
        </p:txBody>
      </p:sp>
      <p:sp>
        <p:nvSpPr>
          <p:cNvPr id="10" name="Content Placeholder 5"/>
          <p:cNvSpPr>
            <a:spLocks noGrp="1"/>
          </p:cNvSpPr>
          <p:nvPr>
            <p:ph sz="half" idx="4294967295"/>
          </p:nvPr>
        </p:nvSpPr>
        <p:spPr>
          <a:xfrm>
            <a:off x="4341608" y="4757515"/>
            <a:ext cx="1717468" cy="495570"/>
          </a:xfrm>
          <a:prstGeom prst="rect">
            <a:avLst/>
          </a:prstGeom>
        </p:spPr>
        <p:txBody>
          <a:bodyPr/>
          <a:lstStyle/>
          <a:p>
            <a:pPr marL="0" indent="0" algn="r">
              <a:buNone/>
            </a:pPr>
            <a:r>
              <a:rPr lang="en-US" dirty="0"/>
              <a:t>glycerin</a:t>
            </a:r>
            <a:endParaRPr lang="en-CA" dirty="0"/>
          </a:p>
        </p:txBody>
      </p:sp>
      <p:sp>
        <p:nvSpPr>
          <p:cNvPr id="11" name="Content Placeholder 5"/>
          <p:cNvSpPr>
            <a:spLocks noGrp="1"/>
          </p:cNvSpPr>
          <p:nvPr>
            <p:ph sz="half" idx="4294967295"/>
          </p:nvPr>
        </p:nvSpPr>
        <p:spPr>
          <a:xfrm>
            <a:off x="3600132" y="5649378"/>
            <a:ext cx="2471058" cy="397123"/>
          </a:xfrm>
          <a:prstGeom prst="rect">
            <a:avLst/>
          </a:prstGeom>
        </p:spPr>
        <p:txBody>
          <a:bodyPr>
            <a:normAutofit fontScale="92500" lnSpcReduction="20000"/>
          </a:bodyPr>
          <a:lstStyle/>
          <a:p>
            <a:pPr marL="0" indent="0" algn="r">
              <a:buNone/>
            </a:pPr>
            <a:r>
              <a:rPr lang="en-US" dirty="0"/>
              <a:t>propylene glycol</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71189" y="1538777"/>
            <a:ext cx="2863716" cy="4663440"/>
          </a:xfrm>
          <a:prstGeom prst="rect">
            <a:avLst/>
          </a:prstGeom>
        </p:spPr>
      </p:pic>
      <p:sp>
        <p:nvSpPr>
          <p:cNvPr id="7" name="Title 6">
            <a:extLst>
              <a:ext uri="{FF2B5EF4-FFF2-40B4-BE49-F238E27FC236}">
                <a16:creationId xmlns:a16="http://schemas.microsoft.com/office/drawing/2014/main" id="{A861DF0A-9502-4204-6054-5DD1E69A04BC}"/>
              </a:ext>
            </a:extLst>
          </p:cNvPr>
          <p:cNvSpPr>
            <a:spLocks noGrp="1"/>
          </p:cNvSpPr>
          <p:nvPr>
            <p:ph type="title"/>
          </p:nvPr>
        </p:nvSpPr>
        <p:spPr/>
        <p:txBody>
          <a:bodyPr/>
          <a:lstStyle/>
          <a:p>
            <a:r>
              <a:rPr lang="en-US" dirty="0"/>
              <a:t>Vaping liquid (e-liquid, e-juice)</a:t>
            </a:r>
            <a:endParaRPr lang="en-CA" dirty="0"/>
          </a:p>
        </p:txBody>
      </p:sp>
    </p:spTree>
    <p:extLst>
      <p:ext uri="{BB962C8B-B14F-4D97-AF65-F5344CB8AC3E}">
        <p14:creationId xmlns:p14="http://schemas.microsoft.com/office/powerpoint/2010/main" val="313010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97FA88-24BB-4430-976F-2208898FECAA}"/>
              </a:ext>
            </a:extLst>
          </p:cNvPr>
          <p:cNvSpPr>
            <a:spLocks noGrp="1"/>
          </p:cNvSpPr>
          <p:nvPr>
            <p:ph idx="1"/>
          </p:nvPr>
        </p:nvSpPr>
        <p:spPr>
          <a:xfrm>
            <a:off x="9780757" y="4546672"/>
            <a:ext cx="1443712" cy="582333"/>
          </a:xfrm>
        </p:spPr>
        <p:txBody>
          <a:bodyPr>
            <a:normAutofit/>
          </a:bodyPr>
          <a:lstStyle/>
          <a:p>
            <a:pPr marL="0" indent="0">
              <a:buNone/>
            </a:pPr>
            <a:r>
              <a:rPr lang="en-US" dirty="0"/>
              <a:t>nicotine </a:t>
            </a:r>
          </a:p>
        </p:txBody>
      </p:sp>
      <p:sp>
        <p:nvSpPr>
          <p:cNvPr id="8" name="Content Placeholder 2">
            <a:extLst>
              <a:ext uri="{FF2B5EF4-FFF2-40B4-BE49-F238E27FC236}">
                <a16:creationId xmlns:a16="http://schemas.microsoft.com/office/drawing/2014/main" id="{1A97FA88-24BB-4430-976F-2208898FECAA}"/>
              </a:ext>
            </a:extLst>
          </p:cNvPr>
          <p:cNvSpPr txBox="1">
            <a:spLocks/>
          </p:cNvSpPr>
          <p:nvPr/>
        </p:nvSpPr>
        <p:spPr>
          <a:xfrm>
            <a:off x="2689925" y="2355766"/>
            <a:ext cx="1816909" cy="5083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glycerin</a:t>
            </a:r>
          </a:p>
        </p:txBody>
      </p:sp>
      <p:sp>
        <p:nvSpPr>
          <p:cNvPr id="9" name="Content Placeholder 2">
            <a:extLst>
              <a:ext uri="{FF2B5EF4-FFF2-40B4-BE49-F238E27FC236}">
                <a16:creationId xmlns:a16="http://schemas.microsoft.com/office/drawing/2014/main" id="{1A97FA88-24BB-4430-976F-2208898FECAA}"/>
              </a:ext>
            </a:extLst>
          </p:cNvPr>
          <p:cNvSpPr txBox="1">
            <a:spLocks/>
          </p:cNvSpPr>
          <p:nvPr/>
        </p:nvSpPr>
        <p:spPr>
          <a:xfrm>
            <a:off x="8646149" y="2359536"/>
            <a:ext cx="2578320" cy="4415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propylene glycol </a:t>
            </a:r>
          </a:p>
        </p:txBody>
      </p:sp>
      <p:sp>
        <p:nvSpPr>
          <p:cNvPr id="10" name="Content Placeholder 2">
            <a:extLst>
              <a:ext uri="{FF2B5EF4-FFF2-40B4-BE49-F238E27FC236}">
                <a16:creationId xmlns:a16="http://schemas.microsoft.com/office/drawing/2014/main" id="{1A97FA88-24BB-4430-976F-2208898FECAA}"/>
              </a:ext>
            </a:extLst>
          </p:cNvPr>
          <p:cNvSpPr txBox="1">
            <a:spLocks/>
          </p:cNvSpPr>
          <p:nvPr/>
        </p:nvSpPr>
        <p:spPr>
          <a:xfrm>
            <a:off x="3743254" y="4546672"/>
            <a:ext cx="1956985" cy="569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95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95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95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95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flavouring</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67719" flipH="1">
            <a:off x="5877014" y="4826360"/>
            <a:ext cx="3655753" cy="91350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778240"/>
            <a:ext cx="964276" cy="18288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2701" y="1778240"/>
            <a:ext cx="1731450" cy="1828800"/>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4381500"/>
            <a:ext cx="1889670" cy="1828800"/>
          </a:xfrm>
          <a:prstGeom prst="rect">
            <a:avLst/>
          </a:prstGeom>
        </p:spPr>
      </p:pic>
      <p:sp>
        <p:nvSpPr>
          <p:cNvPr id="5" name="Title 4">
            <a:extLst>
              <a:ext uri="{FF2B5EF4-FFF2-40B4-BE49-F238E27FC236}">
                <a16:creationId xmlns:a16="http://schemas.microsoft.com/office/drawing/2014/main" id="{55499663-50E6-19D4-9291-F811B0BC2F30}"/>
              </a:ext>
            </a:extLst>
          </p:cNvPr>
          <p:cNvSpPr>
            <a:spLocks noGrp="1"/>
          </p:cNvSpPr>
          <p:nvPr>
            <p:ph type="title"/>
          </p:nvPr>
        </p:nvSpPr>
        <p:spPr/>
        <p:txBody>
          <a:bodyPr/>
          <a:lstStyle/>
          <a:p>
            <a:r>
              <a:rPr lang="en-US" dirty="0"/>
              <a:t>Where else are these ingredients? </a:t>
            </a:r>
            <a:endParaRPr lang="en-CA" dirty="0"/>
          </a:p>
        </p:txBody>
      </p:sp>
    </p:spTree>
    <p:extLst>
      <p:ext uri="{BB962C8B-B14F-4D97-AF65-F5344CB8AC3E}">
        <p14:creationId xmlns:p14="http://schemas.microsoft.com/office/powerpoint/2010/main" val="289941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theme/theme1.xml><?xml version="1.0" encoding="utf-8"?>
<a:theme xmlns:a="http://schemas.openxmlformats.org/drawingml/2006/main" name="1_PHSD Widescreen EN">
  <a:themeElements>
    <a:clrScheme name="PHSD">
      <a:dk1>
        <a:srgbClr val="004953"/>
      </a:dk1>
      <a:lt1>
        <a:sysClr val="window" lastClr="FFFFFF"/>
      </a:lt1>
      <a:dk2>
        <a:srgbClr val="004953"/>
      </a:dk2>
      <a:lt2>
        <a:srgbClr val="E0E1DD"/>
      </a:lt2>
      <a:accent1>
        <a:srgbClr val="00747A"/>
      </a:accent1>
      <a:accent2>
        <a:srgbClr val="00B2A9"/>
      </a:accent2>
      <a:accent3>
        <a:srgbClr val="8FDFE2"/>
      </a:accent3>
      <a:accent4>
        <a:srgbClr val="72CE9B"/>
      </a:accent4>
      <a:accent5>
        <a:srgbClr val="A9DC92"/>
      </a:accent5>
      <a:accent6>
        <a:srgbClr val="BED600"/>
      </a:accent6>
      <a:hlink>
        <a:srgbClr val="C9005A"/>
      </a:hlink>
      <a:folHlink>
        <a:srgbClr val="A1006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SD_Widescreen_2022" id="{22C80A78-569D-4A14-ADE6-FC07A77E1559}" vid="{78955049-BF9A-4139-AB07-9D5603A4F616}"/>
    </a:ext>
  </a:extLst>
</a:theme>
</file>

<file path=ppt/theme/theme2.xml><?xml version="1.0" encoding="utf-8"?>
<a:theme xmlns:a="http://schemas.openxmlformats.org/drawingml/2006/main" name="3_PHSD Widescreen EN">
  <a:themeElements>
    <a:clrScheme name="PHSD">
      <a:dk1>
        <a:srgbClr val="004953"/>
      </a:dk1>
      <a:lt1>
        <a:sysClr val="window" lastClr="FFFFFF"/>
      </a:lt1>
      <a:dk2>
        <a:srgbClr val="004953"/>
      </a:dk2>
      <a:lt2>
        <a:srgbClr val="E0E1DD"/>
      </a:lt2>
      <a:accent1>
        <a:srgbClr val="00747A"/>
      </a:accent1>
      <a:accent2>
        <a:srgbClr val="00B2A9"/>
      </a:accent2>
      <a:accent3>
        <a:srgbClr val="8FDFE2"/>
      </a:accent3>
      <a:accent4>
        <a:srgbClr val="72CE9B"/>
      </a:accent4>
      <a:accent5>
        <a:srgbClr val="A9DC92"/>
      </a:accent5>
      <a:accent6>
        <a:srgbClr val="BED600"/>
      </a:accent6>
      <a:hlink>
        <a:srgbClr val="C9005A"/>
      </a:hlink>
      <a:folHlink>
        <a:srgbClr val="A1006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EDECC20-57B5-4B27-A6DD-ED2737DC4696}" vid="{3873E5A4-554D-4A0B-9DCE-4A3A5E826E58}"/>
    </a:ext>
  </a:extLst>
</a:theme>
</file>

<file path=ppt/theme/theme3.xml><?xml version="1.0" encoding="utf-8"?>
<a:theme xmlns:a="http://schemas.openxmlformats.org/drawingml/2006/main" name="2_PHSD Widescreen EN">
  <a:themeElements>
    <a:clrScheme name="PHSD">
      <a:dk1>
        <a:srgbClr val="004953"/>
      </a:dk1>
      <a:lt1>
        <a:sysClr val="window" lastClr="FFFFFF"/>
      </a:lt1>
      <a:dk2>
        <a:srgbClr val="004953"/>
      </a:dk2>
      <a:lt2>
        <a:srgbClr val="E0E1DD"/>
      </a:lt2>
      <a:accent1>
        <a:srgbClr val="00747A"/>
      </a:accent1>
      <a:accent2>
        <a:srgbClr val="00B2A9"/>
      </a:accent2>
      <a:accent3>
        <a:srgbClr val="8FDFE2"/>
      </a:accent3>
      <a:accent4>
        <a:srgbClr val="72CE9B"/>
      </a:accent4>
      <a:accent5>
        <a:srgbClr val="A9DC92"/>
      </a:accent5>
      <a:accent6>
        <a:srgbClr val="BED600"/>
      </a:accent6>
      <a:hlink>
        <a:srgbClr val="C9005A"/>
      </a:hlink>
      <a:folHlink>
        <a:srgbClr val="A1006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EDECC20-57B5-4B27-A6DD-ED2737DC4696}" vid="{3873E5A4-554D-4A0B-9DCE-4A3A5E826E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2071d1e-42f4-41cd-a76a-92fc8b7911e4" ContentTypeId="0x010100F382F9BFB399FD4699E65B7221A51A440210" PreviousValue="false"/>
</file>

<file path=customXml/item2.xml><?xml version="1.0" encoding="utf-8"?>
<p:properties xmlns:p="http://schemas.microsoft.com/office/2006/metadata/properties" xmlns:xsi="http://www.w3.org/2001/XMLSchema-instance" xmlns:pc="http://schemas.microsoft.com/office/infopath/2007/PartnerControls">
  <documentManagement>
    <Subject-Colligo xmlns="1bfa0af9-9ac9-4b51-8ade-5c105135c4b4" xsi:nil="true"/>
    <Importance xmlns="1bfa0af9-9ac9-4b51-8ade-5c105135c4b4" xsi:nil="true"/>
    <b65c075dc1d24ff1878988087dfdea72 xmlns="1bfa0af9-9ac9-4b51-8ade-5c105135c4b4">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279cfbf1-77b8-4f17-b160-679df1e9c60d</TermId>
        </TermInfo>
      </Terms>
    </b65c075dc1d24ff1878988087dfdea72>
    <Received-UTC xmlns="1bfa0af9-9ac9-4b51-8ade-5c105135c4b4" xsi:nil="true"/>
    <To-Address xmlns="1bfa0af9-9ac9-4b51-8ade-5c105135c4b4" xsi:nil="true"/>
    <l47e3f044f9a4df4a7582916cb983551 xmlns="1bfa0af9-9ac9-4b51-8ade-5c105135c4b4">
      <Terms xmlns="http://schemas.microsoft.com/office/infopath/2007/PartnerControls">
        <TermInfo xmlns="http://schemas.microsoft.com/office/infopath/2007/PartnerControls">
          <TermName xmlns="http://schemas.microsoft.com/office/infopath/2007/PartnerControls">School health promotion</TermName>
          <TermId xmlns="http://schemas.microsoft.com/office/infopath/2007/PartnerControls">735605e3-185f-4ad3-ab95-85b1448c208f</TermId>
        </TermInfo>
      </Terms>
    </l47e3f044f9a4df4a7582916cb983551>
    <Cc xmlns="1bfa0af9-9ac9-4b51-8ade-5c105135c4b4" xsi:nil="true"/>
    <Bcc-Address xmlns="1bfa0af9-9ac9-4b51-8ade-5c105135c4b4" xsi:nil="true"/>
    <p98d70dd8ed040bc88269a354e25d0ae xmlns="1bfa0af9-9ac9-4b51-8ade-5c105135c4b4">
      <Terms xmlns="http://schemas.microsoft.com/office/infopath/2007/PartnerControls"/>
    </p98d70dd8ed040bc88269a354e25d0ae>
    <From-Address xmlns="1bfa0af9-9ac9-4b51-8ade-5c105135c4b4" xsi:nil="true"/>
    <Received xmlns="1bfa0af9-9ac9-4b51-8ade-5c105135c4b4" xsi:nil="true"/>
    <Conversation xmlns="1bfa0af9-9ac9-4b51-8ade-5c105135c4b4" xsi:nil="true"/>
    <Attachment1 xmlns="1bfa0af9-9ac9-4b51-8ade-5c105135c4b4">false</Attachment1>
    <Cc-Type xmlns="1bfa0af9-9ac9-4b51-8ade-5c105135c4b4" xsi:nil="true"/>
    <f7a79e356c724ab0aaac334b78c0a8a1 xmlns="1bfa0af9-9ac9-4b51-8ade-5c105135c4b4">
      <Terms xmlns="http://schemas.microsoft.com/office/infopath/2007/PartnerControls">
        <TermInfo xmlns="http://schemas.microsoft.com/office/infopath/2007/PartnerControls">
          <TermName xmlns="http://schemas.microsoft.com/office/infopath/2007/PartnerControls">vaping</TermName>
          <TermId xmlns="http://schemas.microsoft.com/office/infopath/2007/PartnerControls">9854d1e5-fa23-4898-9f42-92a8f08ee4d6</TermId>
        </TermInfo>
        <TermInfo xmlns="http://schemas.microsoft.com/office/infopath/2007/PartnerControls">
          <TermName xmlns="http://schemas.microsoft.com/office/infopath/2007/PartnerControls"> E-Cigarettes</TermName>
          <TermId xmlns="http://schemas.microsoft.com/office/infopath/2007/PartnerControls">903d3d16-571f-4ea1-b673-7da12141d591</TermId>
        </TermInfo>
      </Terms>
    </f7a79e356c724ab0aaac334b78c0a8a1>
    <From-Type xmlns="1bfa0af9-9ac9-4b51-8ade-5c105135c4b4" xsi:nil="true"/>
    <TaxCatchAll xmlns="1bfa0af9-9ac9-4b51-8ade-5c105135c4b4">
      <Value>594</Value>
      <Value>471</Value>
      <Value>104</Value>
      <Value>4815</Value>
      <Value>4150</Value>
      <Value>1</Value>
    </TaxCatchAll>
    <Cc-Address xmlns="1bfa0af9-9ac9-4b51-8ade-5c105135c4b4" xsi:nil="true"/>
    <la8f40328fe54900b785a8eb2d16e05e xmlns="1bfa0af9-9ac9-4b51-8ade-5c105135c4b4">
      <Terms xmlns="http://schemas.microsoft.com/office/infopath/2007/PartnerControls"/>
    </la8f40328fe54900b785a8eb2d16e05e>
    <Bcc-Type xmlns="1bfa0af9-9ac9-4b51-8ade-5c105135c4b4" xsi:nil="true"/>
    <To xmlns="1bfa0af9-9ac9-4b51-8ade-5c105135c4b4" xsi:nil="true"/>
    <f323e73acfc8459e8ff83f3b2ee6944a xmlns="1bfa0af9-9ac9-4b51-8ade-5c105135c4b4">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81d28fdf-732b-4ed1-b198-fde72d06308e</TermId>
        </TermInfo>
      </Terms>
    </f323e73acfc8459e8ff83f3b2ee6944a>
    <Email_x0020_Categories xmlns="1bfa0af9-9ac9-4b51-8ade-5c105135c4b4" xsi:nil="true"/>
    <n2ec714ed7cd4fd5b267f284d800cb45 xmlns="1bfa0af9-9ac9-4b51-8ade-5c105135c4b4">
      <Terms xmlns="http://schemas.microsoft.com/office/infopath/2007/PartnerControls">
        <TermInfo xmlns="http://schemas.microsoft.com/office/infopath/2007/PartnerControls">
          <TermName xmlns="http://schemas.microsoft.com/office/infopath/2007/PartnerControls">School health promotion</TermName>
          <TermId xmlns="http://schemas.microsoft.com/office/infopath/2007/PartnerControls">735605e3-185f-4ad3-ab95-85b1448c208f</TermId>
        </TermInfo>
      </Terms>
    </n2ec714ed7cd4fd5b267f284d800cb45>
    <Bcc xmlns="1bfa0af9-9ac9-4b51-8ade-5c105135c4b4" xsi:nil="true"/>
    <Sensitivity xmlns="1bfa0af9-9ac9-4b51-8ade-5c105135c4b4" xsi:nil="true"/>
    <Sent xmlns="1bfa0af9-9ac9-4b51-8ade-5c105135c4b4" xsi:nil="true"/>
    <To-Type xmlns="1bfa0af9-9ac9-4b51-8ade-5c105135c4b4" xsi:nil="true"/>
    <CWRMItemRecordData xmlns="23a7b7c4-2425-4b90-bda5-b990a11b1754">&lt;?xml version="1.0" encoding="utf-16"?&gt;&lt;RecordData xmlns:xsd="http://www.w3.org/2001/XMLSchema" xmlns:xsi="http://www.w3.org/2001/XMLSchema-instance" CurrentCategoryId="294ff182-7e01-4a36-a593-01374242d5fb" CurrentPolicyId="b2e47b65-570a-4ffe-acd9-18f55596f240" CurrentStageId="00000000-0000-0000-0000-000000000000" ExecuteStageImmediately="false" IsMovingPhysical="false" IsProcessing="false" OriginalCreatedDate="0001-01-01T00:00:00" OriginalModifiedDate="0001-01-01T00:00:00" ObsoleteDate="0001-01-01T00:00:00" ForceCrawl="false" DocumentSetSyncCount="0"&gt;&lt;LastProcessedStageId&gt;00000000-0000-0000-0000-000000000000&lt;/LastProcessedStageId&gt;&lt;LastProcessedDateValue xsi:type="xsd:dateTime"&gt;0001-01-01T00:00:00&lt;/LastProcessedDateValue&gt;&lt;/RecordData&gt;</CWRMItemRecordData>
    <From1 xmlns="1bfa0af9-9ac9-4b51-8ade-5c105135c4b4" xsi:nil="true"/>
    <Sent-UTC xmlns="1bfa0af9-9ac9-4b51-8ade-5c105135c4b4" xsi:nil="true"/>
    <CWRMItemRecordClassificationTaxHTField0 xmlns="23a7b7c4-2425-4b90-bda5-b990a11b1754">
      <Terms xmlns="http://schemas.microsoft.com/office/infopath/2007/PartnerControls">
        <TermInfo xmlns="http://schemas.microsoft.com/office/infopath/2007/PartnerControls">
          <TermName xmlns="http://schemas.microsoft.com/office/infopath/2007/PartnerControls">Comprehensive Tobacco Control</TermName>
          <TermId xmlns="http://schemas.microsoft.com/office/infopath/2007/PartnerControls">98d751a7-62bb-446b-8559-e6dc13309b8d</TermId>
        </TermInfo>
      </Terms>
    </CWRMItemRecordClassificationTaxHTField0>
    <CWRMItemRecordCategory xmlns="23a7b7c4-2425-4b90-bda5-b990a11b1754">CI14</CWRMItemRecordCategory>
    <CWRMItemRecordState xmlns="23a7b7c4-2425-4b90-bda5-b990a11b1754">Potential</CWRMItemRecordState>
    <_dlc_DocId xmlns="1bfa0af9-9ac9-4b51-8ade-5c105135c4b4">000000K3RT</_dlc_DocId>
    <CWRMItemRecordDeclaredDate xmlns="23a7b7c4-2425-4b90-bda5-b990a11b1754" xsi:nil="true"/>
    <CWRMItemRecordVital xmlns="23a7b7c4-2425-4b90-bda5-b990a11b1754" xsi:nil="true"/>
    <CWRMItemRecordStatus xmlns="23a7b7c4-2425-4b90-bda5-b990a11b1754" xsi:nil="true"/>
    <_dlc_DocIdUrl xmlns="1bfa0af9-9ac9-4b51-8ade-5c105135c4b4">
      <Url>https://sp2013/sites/SDHU/tc/_layouts/15/DocIdRedir.aspx?ID=000000K3RT</Url>
      <Description>000000K3RT</Description>
    </_dlc_DocIdUrl>
    <CWRMItemUniqueId xmlns="23a7b7c4-2425-4b90-bda5-b990a11b1754">000000K3RT</CWRMItemUniqueId>
    <md48d990179c462b9c324f5d816e4325 xmlns="1bfa0af9-9ac9-4b51-8ade-5c105135c4b4">
      <Terms xmlns="http://schemas.microsoft.com/office/infopath/2007/PartnerControls"/>
    </md48d990179c462b9c324f5d816e4325>
    <Cycle_x0020_or_x0020_Term xmlns="1bfa0af9-9ac9-4b51-8ade-5c105135c4b4">2023</Cycle_x0020_or_x0020_Term>
    <e9b28ad0c64e45e09ad56ab178d2047b xmlns="1bfa0af9-9ac9-4b51-8ade-5c105135c4b4">
      <Terms xmlns="http://schemas.microsoft.com/office/infopath/2007/PartnerControls"/>
    </e9b28ad0c64e45e09ad56ab178d2047b>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Collabware CLM Item Unique ID</Name>
    <Synchronization>Synchronous</Synchronization>
    <Type>1</Type>
    <SequenceNumber>1</SequenceNumber>
    <Url/>
    <Assembly>Collabware.SharePoint.RecordsManagement, Version=1.0.0.0, Culture=neutral, PublicKeyToken=801662d3f2b71412</Assembly>
    <Class>Collabware.SharePoint.RecordsManagement.ItemUniqueIdContentTypeReceiver</Class>
    <Data/>
    <Filter/>
  </Receiver>
  <Receiver>
    <Name>Collabware CLM Item Processing</Name>
    <Synchronization>Synchronous</Synchronization>
    <Type>10001</Type>
    <SequenceNumber>12000</SequenceNumber>
    <Url/>
    <Assembly>Collabware.SharePoint.RecordsManagement, Version=1.0.0.0, Culture=neutral, PublicKeyToken=801662d3f2b71412</Assembly>
    <Class>Collabware.SharePoint.RecordsManagement.ItemProcessingContentTypeReceiver</Class>
    <Data/>
    <Filter/>
  </Receiver>
  <Receiver>
    <Name>Collabware CLM Item Processing</Name>
    <Synchronization>Asynchronous</Synchronization>
    <Type>10002</Type>
    <SequenceNumber>12001</SequenceNumber>
    <Url/>
    <Assembly>Collabware.SharePoint.RecordsManagement, Version=1.0.0.0, Culture=neutral, PublicKeyToken=801662d3f2b71412</Assembly>
    <Class>Collabware.SharePoint.RecordsManagement.ItemProcessingContentTypeReceiver</Class>
    <Data/>
    <Filter/>
  </Receiver>
  <Receiver>
    <Name>Collabware CLM Item Processing</Name>
    <Synchronization>Asynchronous</Synchronization>
    <Type>10004</Type>
    <SequenceNumber>12002</SequenceNumber>
    <Url/>
    <Assembly>Collabware.SharePoint.RecordsManagement, Version=1.0.0.0, Culture=neutral, PublicKeyToken=801662d3f2b71412</Assembly>
    <Class>Collabware.SharePoint.RecordsManagement.ItemProcessingContentTypeReceiver</Class>
    <Data/>
    <Filter/>
  </Receiver>
  <Receiver>
    <Name>Collabware CLM Item Audit</Name>
    <Synchronization>Asynchronous</Synchronization>
    <Type>10001</Type>
    <SequenceNumber>11000</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10002</Type>
    <SequenceNumber>11001</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10005</Type>
    <SequenceNumber>11002</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10006</Type>
    <SequenceNumber>11003</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10004</Type>
    <SequenceNumber>11004</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Synchronous</Synchronization>
    <Type>3</Type>
    <SequenceNumber>11005</SequenceNumber>
    <Url/>
    <Assembly>Collabware.SharePoint.RecordsManagement, Version=1.0.0.0, Culture=neutral, PublicKeyToken=801662d3f2b71412</Assembly>
    <Class>Collabware.SharePoint.RecordsManagement.ItemAuditContentTypeReceiver</Class>
    <Data/>
    <Filter/>
  </Receiver>
  <Receiver>
    <Name>Collabware CLM Item Security</Name>
    <Synchronization>Asynchronous</Synchronization>
    <Type>10002</Type>
    <SequenceNumber>13000</SequenceNumber>
    <Url/>
    <Assembly>Collabware.SharePoint.RecordsManagement, Version=1.0.0.0, Culture=neutral, PublicKeyToken=801662d3f2b71412</Assembly>
    <Class>Collabware.SharePoint.RecordsManagement.ItemSecurityContentTypeReceiver</Class>
    <Data/>
    <Filter/>
  </Receiver>
</spe:Receivers>
</file>

<file path=customXml/item5.xml><?xml version="1.0" encoding="utf-8"?>
<ct:contentTypeSchema xmlns:ct="http://schemas.microsoft.com/office/2006/metadata/contentType" xmlns:ma="http://schemas.microsoft.com/office/2006/metadata/properties/metaAttributes" ct:_="" ma:_="" ma:contentTypeName="Health Promotion Programming" ma:contentTypeID="0x010100F382F9BFB399FD4699E65B7221A51A44021000876C4601FB8D6F418BFEECE40F7FAEBE" ma:contentTypeVersion="37" ma:contentTypeDescription="Program Delivery with columns required by Health Promotion" ma:contentTypeScope="" ma:versionID="2aa39c8661b8d9760ab6f6c201e43ff0">
  <xsd:schema xmlns:xsd="http://www.w3.org/2001/XMLSchema" xmlns:xs="http://www.w3.org/2001/XMLSchema" xmlns:p="http://schemas.microsoft.com/office/2006/metadata/properties" xmlns:ns1="http://schemas.microsoft.com/sharepoint/v3" xmlns:ns2="1bfa0af9-9ac9-4b51-8ade-5c105135c4b4" xmlns:ns3="23a7b7c4-2425-4b90-bda5-b990a11b1754" targetNamespace="http://schemas.microsoft.com/office/2006/metadata/properties" ma:root="true" ma:fieldsID="2a982788accadf541c3fb883e7f6fac4" ns1:_="" ns2:_="" ns3:_="">
    <xsd:import namespace="http://schemas.microsoft.com/sharepoint/v3"/>
    <xsd:import namespace="1bfa0af9-9ac9-4b51-8ade-5c105135c4b4"/>
    <xsd:import namespace="23a7b7c4-2425-4b90-bda5-b990a11b1754"/>
    <xsd:element name="properties">
      <xsd:complexType>
        <xsd:sequence>
          <xsd:element name="documentManagement">
            <xsd:complexType>
              <xsd:all>
                <xsd:element ref="ns2:_dlc_DocId" minOccurs="0"/>
                <xsd:element ref="ns2:_dlc_DocIdUrl" minOccurs="0"/>
                <xsd:element ref="ns2:_dlc_DocIdPersistId" minOccurs="0"/>
                <xsd:element ref="ns3:CWRMItemUniqueId" minOccurs="0"/>
                <xsd:element ref="ns3:CWRMItemRecordState" minOccurs="0"/>
                <xsd:element ref="ns3:CWRMItemRecordCategory" minOccurs="0"/>
                <xsd:element ref="ns3:CWRMItemRecordClassificationTaxHTField0" minOccurs="0"/>
                <xsd:element ref="ns2:TaxCatchAll" minOccurs="0"/>
                <xsd:element ref="ns2:TaxCatchAllLabel" minOccurs="0"/>
                <xsd:element ref="ns3:CWRMItemRecordStatus" minOccurs="0"/>
                <xsd:element ref="ns3:CWRMItemRecordDeclaredDate" minOccurs="0"/>
                <xsd:element ref="ns3:CWRMItemRecordVital" minOccurs="0"/>
                <xsd:element ref="ns3:CWRMItemRecordData" minOccurs="0"/>
                <xsd:element ref="ns2:b65c075dc1d24ff1878988087dfdea72" minOccurs="0"/>
                <xsd:element ref="ns2:f7a79e356c724ab0aaac334b78c0a8a1" minOccurs="0"/>
                <xsd:element ref="ns2:f323e73acfc8459e8ff83f3b2ee6944a" minOccurs="0"/>
                <xsd:element ref="ns2:n2ec714ed7cd4fd5b267f284d800cb45" minOccurs="0"/>
                <xsd:element ref="ns2:Bcc" minOccurs="0"/>
                <xsd:element ref="ns2:Bcc-Address" minOccurs="0"/>
                <xsd:element ref="ns2:Bcc-Type" minOccurs="0"/>
                <xsd:element ref="ns2:Cc" minOccurs="0"/>
                <xsd:element ref="ns2:Cc-Address" minOccurs="0"/>
                <xsd:element ref="ns2:Cc-Type" minOccurs="0"/>
                <xsd:element ref="ns2:Conversation" minOccurs="0"/>
                <xsd:element ref="ns2:Email_x0020_Categories" minOccurs="0"/>
                <xsd:element ref="ns2:Subject-Colligo" minOccurs="0"/>
                <xsd:element ref="ns2:From1" minOccurs="0"/>
                <xsd:element ref="ns2:From-Address" minOccurs="0"/>
                <xsd:element ref="ns2:From-Type" minOccurs="0"/>
                <xsd:element ref="ns2:Importance" minOccurs="0"/>
                <xsd:element ref="ns2:Received" minOccurs="0"/>
                <xsd:element ref="ns2:Received-UTC" minOccurs="0"/>
                <xsd:element ref="ns2:Sensitivity" minOccurs="0"/>
                <xsd:element ref="ns2:Sent" minOccurs="0"/>
                <xsd:element ref="ns2:Sent-UTC" minOccurs="0"/>
                <xsd:element ref="ns2:To" minOccurs="0"/>
                <xsd:element ref="ns2:To-Address" minOccurs="0"/>
                <xsd:element ref="ns2:To-Type" minOccurs="0"/>
                <xsd:element ref="ns2:Attachment1" minOccurs="0"/>
                <xsd:element ref="ns2:p98d70dd8ed040bc88269a354e25d0ae" minOccurs="0"/>
                <xsd:element ref="ns2:e9b28ad0c64e45e09ad56ab178d2047b" minOccurs="0"/>
                <xsd:element ref="ns2:Cycle_x0020_or_x0020_Term" minOccurs="0"/>
                <xsd:element ref="ns1:_dlc_Exempt" minOccurs="0"/>
                <xsd:element ref="ns1:_dlc_ExpireDateSaved" minOccurs="0"/>
                <xsd:element ref="ns1:_dlc_ExpireDate" minOccurs="0"/>
                <xsd:element ref="ns2:la8f40328fe54900b785a8eb2d16e05e" minOccurs="0"/>
                <xsd:element ref="ns2:md48d990179c462b9c324f5d816e4325" minOccurs="0"/>
                <xsd:element ref="ns2:l47e3f044f9a4df4a7582916cb98355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57" nillable="true" ma:displayName="Exempt from Policy" ma:hidden="true" ma:internalName="_dlc_Exempt" ma:readOnly="true">
      <xsd:simpleType>
        <xsd:restriction base="dms:Unknown"/>
      </xsd:simpleType>
    </xsd:element>
    <xsd:element name="_dlc_ExpireDateSaved" ma:index="58" nillable="true" ma:displayName="Original Expiration Date" ma:hidden="true" ma:internalName="_dlc_ExpireDateSaved" ma:readOnly="true">
      <xsd:simpleType>
        <xsd:restriction base="dms:DateTime"/>
      </xsd:simpleType>
    </xsd:element>
    <xsd:element name="_dlc_ExpireDate" ma:index="59"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bfa0af9-9ac9-4b51-8ade-5c105135c4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82879df7-ea56-4686-8d67-914b83d6c7d0}" ma:internalName="TaxCatchAll" ma:showField="CatchAllData" ma:web="23a7b7c4-2425-4b90-bda5-b990a11b1754">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82879df7-ea56-4686-8d67-914b83d6c7d0}" ma:internalName="TaxCatchAllLabel" ma:readOnly="true" ma:showField="CatchAllDataLabel" ma:web="23a7b7c4-2425-4b90-bda5-b990a11b1754">
      <xsd:complexType>
        <xsd:complexContent>
          <xsd:extension base="dms:MultiChoiceLookup">
            <xsd:sequence>
              <xsd:element name="Value" type="dms:Lookup" maxOccurs="unbounded" minOccurs="0" nillable="true"/>
            </xsd:sequence>
          </xsd:extension>
        </xsd:complexContent>
      </xsd:complexType>
    </xsd:element>
    <xsd:element name="b65c075dc1d24ff1878988087dfdea72" ma:index="22" nillable="true" ma:taxonomy="true" ma:internalName="b65c075dc1d24ff1878988087dfdea72" ma:taxonomyFieldName="Document_x0020_Type" ma:displayName="Document Type" ma:readOnly="false" ma:default="" ma:fieldId="{b65c075d-c1d2-4ff1-8789-88087dfdea72}" ma:sspId="72071d1e-42f4-41cd-a76a-92fc8b7911e4" ma:termSetId="04e2155a-d361-4b92-b49c-58f113d9050c" ma:anchorId="00000000-0000-0000-0000-000000000000" ma:open="true" ma:isKeyword="false">
      <xsd:complexType>
        <xsd:sequence>
          <xsd:element ref="pc:Terms" minOccurs="0" maxOccurs="1"/>
        </xsd:sequence>
      </xsd:complexType>
    </xsd:element>
    <xsd:element name="f7a79e356c724ab0aaac334b78c0a8a1" ma:index="24" nillable="true" ma:taxonomy="true" ma:internalName="f7a79e356c724ab0aaac334b78c0a8a1" ma:taxonomyFieldName="Topics" ma:displayName="Topics" ma:readOnly="false" ma:default="" ma:fieldId="{f7a79e35-6c72-4ab0-aaac-334b78c0a8a1}" ma:taxonomyMulti="true" ma:sspId="72071d1e-42f4-41cd-a76a-92fc8b7911e4" ma:termSetId="a7e22811-ff85-4ad5-b40b-a99ae3c3dc3e" ma:anchorId="00000000-0000-0000-0000-000000000000" ma:open="true" ma:isKeyword="false">
      <xsd:complexType>
        <xsd:sequence>
          <xsd:element ref="pc:Terms" minOccurs="0" maxOccurs="1"/>
        </xsd:sequence>
      </xsd:complexType>
    </xsd:element>
    <xsd:element name="f323e73acfc8459e8ff83f3b2ee6944a" ma:index="26" nillable="true" ma:taxonomy="true" ma:internalName="f323e73acfc8459e8ff83f3b2ee6944a" ma:taxonomyFieldName="Document_x0020_Status" ma:displayName="Document Status" ma:readOnly="false" ma:default="" ma:fieldId="{f323e73a-cfc8-459e-8ff8-3f3b2ee6944a}" ma:sspId="72071d1e-42f4-41cd-a76a-92fc8b7911e4" ma:termSetId="4956eed3-6a42-43c1-b13d-84633668c858" ma:anchorId="00000000-0000-0000-0000-000000000000" ma:open="false" ma:isKeyword="false">
      <xsd:complexType>
        <xsd:sequence>
          <xsd:element ref="pc:Terms" minOccurs="0" maxOccurs="1"/>
        </xsd:sequence>
      </xsd:complexType>
    </xsd:element>
    <xsd:element name="n2ec714ed7cd4fd5b267f284d800cb45" ma:index="28" nillable="true" ma:taxonomy="true" ma:internalName="n2ec714ed7cd4fd5b267f284d800cb45" ma:taxonomyFieldName="Responsible_x0020_Service_x0020_or_x0020_Program" ma:displayName="Responsible Service or Program" ma:readOnly="false" ma:default="" ma:fieldId="{72ec714e-d7cd-4fd5-b267-f284d800cb45}" ma:sspId="72071d1e-42f4-41cd-a76a-92fc8b7911e4" ma:termSetId="3f3b56ce-d761-4423-bf69-87c911b9b678" ma:anchorId="00000000-0000-0000-0000-000000000000" ma:open="false" ma:isKeyword="false">
      <xsd:complexType>
        <xsd:sequence>
          <xsd:element ref="pc:Terms" minOccurs="0" maxOccurs="1"/>
        </xsd:sequence>
      </xsd:complexType>
    </xsd:element>
    <xsd:element name="Bcc" ma:index="30" nillable="true" ma:displayName="Bcc" ma:description="Skip this property." ma:hidden="true" ma:internalName="Bcc" ma:readOnly="false">
      <xsd:simpleType>
        <xsd:restriction base="dms:Text">
          <xsd:maxLength value="255"/>
        </xsd:restriction>
      </xsd:simpleType>
    </xsd:element>
    <xsd:element name="Bcc-Address" ma:index="31" nillable="true" ma:displayName="Bcc-Address" ma:description="Skip this property." ma:hidden="true" ma:internalName="Bcc_x002d_Address" ma:readOnly="false">
      <xsd:simpleType>
        <xsd:restriction base="dms:Text">
          <xsd:maxLength value="255"/>
        </xsd:restriction>
      </xsd:simpleType>
    </xsd:element>
    <xsd:element name="Bcc-Type" ma:index="32" nillable="true" ma:displayName="Bcc-Type" ma:description="Skip this property." ma:hidden="true" ma:internalName="Bcc_x002d_Type" ma:readOnly="false">
      <xsd:simpleType>
        <xsd:restriction base="dms:Text">
          <xsd:maxLength value="255"/>
        </xsd:restriction>
      </xsd:simpleType>
    </xsd:element>
    <xsd:element name="Cc" ma:index="33" nillable="true" ma:displayName="Cc" ma:description="Skip this property." ma:hidden="true" ma:internalName="Cc" ma:readOnly="false">
      <xsd:simpleType>
        <xsd:restriction base="dms:Text">
          <xsd:maxLength value="255"/>
        </xsd:restriction>
      </xsd:simpleType>
    </xsd:element>
    <xsd:element name="Cc-Address" ma:index="34" nillable="true" ma:displayName="Cc-Address" ma:description="Skip this property." ma:hidden="true" ma:internalName="Cc_x002d_Address" ma:readOnly="false">
      <xsd:simpleType>
        <xsd:restriction base="dms:Text">
          <xsd:maxLength value="255"/>
        </xsd:restriction>
      </xsd:simpleType>
    </xsd:element>
    <xsd:element name="Cc-Type" ma:index="35" nillable="true" ma:displayName="Cc-Type" ma:description="Skip this property." ma:hidden="true" ma:internalName="Cc_x002d_Type" ma:readOnly="false">
      <xsd:simpleType>
        <xsd:restriction base="dms:Text">
          <xsd:maxLength value="255"/>
        </xsd:restriction>
      </xsd:simpleType>
    </xsd:element>
    <xsd:element name="Conversation" ma:index="36" nillable="true" ma:displayName="Conversation" ma:description="Skip this property." ma:hidden="true" ma:internalName="Conversation" ma:readOnly="false">
      <xsd:simpleType>
        <xsd:restriction base="dms:Text">
          <xsd:maxLength value="255"/>
        </xsd:restriction>
      </xsd:simpleType>
    </xsd:element>
    <xsd:element name="Email_x0020_Categories" ma:index="37" nillable="true" ma:displayName="Email Categories" ma:description="Skip this property." ma:hidden="true" ma:internalName="Email_x0020_Categories" ma:readOnly="false">
      <xsd:simpleType>
        <xsd:restriction base="dms:Text">
          <xsd:maxLength value="255"/>
        </xsd:restriction>
      </xsd:simpleType>
    </xsd:element>
    <xsd:element name="Subject-Colligo" ma:index="38" nillable="true" ma:displayName="Email Subject" ma:description="Skip this property." ma:hidden="true" ma:internalName="Subject_x002d_Colligo" ma:readOnly="false">
      <xsd:simpleType>
        <xsd:restriction base="dms:Text">
          <xsd:maxLength value="255"/>
        </xsd:restriction>
      </xsd:simpleType>
    </xsd:element>
    <xsd:element name="From1" ma:index="39" nillable="true" ma:displayName="From" ma:description="Skip this property." ma:hidden="true" ma:internalName="From1" ma:readOnly="false">
      <xsd:simpleType>
        <xsd:restriction base="dms:Text">
          <xsd:maxLength value="255"/>
        </xsd:restriction>
      </xsd:simpleType>
    </xsd:element>
    <xsd:element name="From-Address" ma:index="40" nillable="true" ma:displayName="From-Address" ma:description="Skip this property." ma:hidden="true" ma:internalName="From_x002d_Address" ma:readOnly="false">
      <xsd:simpleType>
        <xsd:restriction base="dms:Text">
          <xsd:maxLength value="255"/>
        </xsd:restriction>
      </xsd:simpleType>
    </xsd:element>
    <xsd:element name="From-Type" ma:index="41" nillable="true" ma:displayName="From-Type" ma:description="Skip this property." ma:hidden="true" ma:internalName="From_x002d_Type" ma:readOnly="false">
      <xsd:simpleType>
        <xsd:restriction base="dms:Text">
          <xsd:maxLength value="255"/>
        </xsd:restriction>
      </xsd:simpleType>
    </xsd:element>
    <xsd:element name="Importance" ma:index="42" nillable="true" ma:displayName="Importance" ma:description="Skip this property." ma:hidden="true" ma:internalName="Importance" ma:readOnly="false" ma:percentage="FALSE">
      <xsd:simpleType>
        <xsd:restriction base="dms:Number"/>
      </xsd:simpleType>
    </xsd:element>
    <xsd:element name="Received" ma:index="43" nillable="true" ma:displayName="Received" ma:description="Skip this property." ma:format="DateTime" ma:hidden="true" ma:internalName="Received" ma:readOnly="false">
      <xsd:simpleType>
        <xsd:restriction base="dms:DateTime"/>
      </xsd:simpleType>
    </xsd:element>
    <xsd:element name="Received-UTC" ma:index="44" nillable="true" ma:displayName="Received-UTC" ma:description="Skip this property." ma:format="DateTime" ma:hidden="true" ma:internalName="Received_x002d_UTC" ma:readOnly="false">
      <xsd:simpleType>
        <xsd:restriction base="dms:DateTime"/>
      </xsd:simpleType>
    </xsd:element>
    <xsd:element name="Sensitivity" ma:index="45" nillable="true" ma:displayName="Sensitivity" ma:description="Skip this property." ma:hidden="true" ma:internalName="Sensitivity" ma:readOnly="false" ma:percentage="FALSE">
      <xsd:simpleType>
        <xsd:restriction base="dms:Number"/>
      </xsd:simpleType>
    </xsd:element>
    <xsd:element name="Sent" ma:index="46" nillable="true" ma:displayName="Sent" ma:description="Skip this property." ma:format="DateTime" ma:hidden="true" ma:internalName="Sent" ma:readOnly="false">
      <xsd:simpleType>
        <xsd:restriction base="dms:DateTime"/>
      </xsd:simpleType>
    </xsd:element>
    <xsd:element name="Sent-UTC" ma:index="47" nillable="true" ma:displayName="Sent-UTC" ma:description="Skip this property." ma:format="DateTime" ma:hidden="true" ma:internalName="Sent_x002d_UTC" ma:readOnly="false">
      <xsd:simpleType>
        <xsd:restriction base="dms:DateTime"/>
      </xsd:simpleType>
    </xsd:element>
    <xsd:element name="To" ma:index="48" nillable="true" ma:displayName="To" ma:description="Skip this property." ma:hidden="true" ma:internalName="To" ma:readOnly="false">
      <xsd:simpleType>
        <xsd:restriction base="dms:Text">
          <xsd:maxLength value="255"/>
        </xsd:restriction>
      </xsd:simpleType>
    </xsd:element>
    <xsd:element name="To-Address" ma:index="49" nillable="true" ma:displayName="To-Address" ma:description="Skip this property." ma:hidden="true" ma:internalName="To_x002d_Address" ma:readOnly="false">
      <xsd:simpleType>
        <xsd:restriction base="dms:Text">
          <xsd:maxLength value="255"/>
        </xsd:restriction>
      </xsd:simpleType>
    </xsd:element>
    <xsd:element name="To-Type" ma:index="50" nillable="true" ma:displayName="To-Type" ma:description="Skip this property." ma:hidden="true" ma:internalName="To_x002d_Type" ma:readOnly="false">
      <xsd:simpleType>
        <xsd:restriction base="dms:Text">
          <xsd:maxLength value="255"/>
        </xsd:restriction>
      </xsd:simpleType>
    </xsd:element>
    <xsd:element name="Attachment1" ma:index="51" nillable="true" ma:displayName="Attachment" ma:default="0" ma:description="Skip this property." ma:internalName="Attachment1" ma:readOnly="false">
      <xsd:simpleType>
        <xsd:restriction base="dms:Boolean"/>
      </xsd:simpleType>
    </xsd:element>
    <xsd:element name="p98d70dd8ed040bc88269a354e25d0ae" ma:index="52" nillable="true" ma:taxonomy="true" ma:internalName="p98d70dd8ed040bc88269a354e25d0ae" ma:taxonomyFieldName="Content_x0020_Author" ma:displayName="Content Author" ma:default="" ma:fieldId="{998d70dd-8ed0-40bc-8826-9a354e25d0ae}" ma:sspId="72071d1e-42f4-41cd-a76a-92fc8b7911e4" ma:termSetId="852062a6-9ab1-4fd0-a9a2-b7abcc1529c3" ma:anchorId="00000000-0000-0000-0000-000000000000" ma:open="true" ma:isKeyword="false">
      <xsd:complexType>
        <xsd:sequence>
          <xsd:element ref="pc:Terms" minOccurs="0" maxOccurs="1"/>
        </xsd:sequence>
      </xsd:complexType>
    </xsd:element>
    <xsd:element name="e9b28ad0c64e45e09ad56ab178d2047b" ma:index="54" nillable="true" ma:taxonomy="true" ma:internalName="e9b28ad0c64e45e09ad56ab178d2047b" ma:taxonomyFieldName="Municipality" ma:displayName="Municipality" ma:default="" ma:fieldId="{e9b28ad0-c64e-45e0-9ad5-6ab178d2047b}" ma:sspId="72071d1e-42f4-41cd-a76a-92fc8b7911e4" ma:termSetId="5292368d-1419-4911-bf17-38763821d004" ma:anchorId="00000000-0000-0000-0000-000000000000" ma:open="false" ma:isKeyword="false">
      <xsd:complexType>
        <xsd:sequence>
          <xsd:element ref="pc:Terms" minOccurs="0" maxOccurs="1"/>
        </xsd:sequence>
      </xsd:complexType>
    </xsd:element>
    <xsd:element name="Cycle_x0020_or_x0020_Term" ma:index="56" nillable="true" ma:displayName="Cycle or Term" ma:internalName="Cycle_x0020_or_x0020_Term">
      <xsd:simpleType>
        <xsd:restriction base="dms:Text">
          <xsd:maxLength value="255"/>
        </xsd:restriction>
      </xsd:simpleType>
    </xsd:element>
    <xsd:element name="la8f40328fe54900b785a8eb2d16e05e" ma:index="60" nillable="true" ma:taxonomy="true" ma:internalName="la8f40328fe54900b785a8eb2d16e05e" ma:taxonomyFieldName="Project_x0020_or_x0020_Campaign" ma:displayName="Project or Campaign" ma:default="" ma:fieldId="{5a8f4032-8fe5-4900-b785-a8eb2d16e05e}" ma:sspId="72071d1e-42f4-41cd-a76a-92fc8b7911e4" ma:termSetId="c467e74e-ae96-4be2-99c0-de05cbd5a798" ma:anchorId="00000000-0000-0000-0000-000000000000" ma:open="false" ma:isKeyword="false">
      <xsd:complexType>
        <xsd:sequence>
          <xsd:element ref="pc:Terms" minOccurs="0" maxOccurs="1"/>
        </xsd:sequence>
      </xsd:complexType>
    </xsd:element>
    <xsd:element name="md48d990179c462b9c324f5d816e4325" ma:index="62" nillable="true" ma:taxonomy="true" ma:internalName="md48d990179c462b9c324f5d816e4325" ma:taxonomyFieldName="Committee_x002C__x0020_Group_x002C__x0020_Task_x0020_Force" ma:displayName="Committee, Group, Task Force" ma:default="" ma:fieldId="{6d48d990-179c-462b-9c32-4f5d816e4325}" ma:sspId="72071d1e-42f4-41cd-a76a-92fc8b7911e4" ma:termSetId="a5af7ee5-80ff-4a5f-96bd-147365ca0c94" ma:anchorId="00000000-0000-0000-0000-000000000000" ma:open="false" ma:isKeyword="false">
      <xsd:complexType>
        <xsd:sequence>
          <xsd:element ref="pc:Terms" minOccurs="0" maxOccurs="1"/>
        </xsd:sequence>
      </xsd:complexType>
    </xsd:element>
    <xsd:element name="l47e3f044f9a4df4a7582916cb983551" ma:index="65" nillable="true" ma:taxonomy="true" ma:internalName="l47e3f044f9a4df4a7582916cb983551" ma:taxonomyFieldName="Originating_x0020_Service_x0020_or_x0020_Program" ma:displayName="Originating Service or Program" ma:default="" ma:fieldId="{547e3f04-4f9a-4df4-a758-2916cb983551}" ma:sspId="72071d1e-42f4-41cd-a76a-92fc8b7911e4" ma:termSetId="3f3b56ce-d761-4423-bf69-87c911b9b67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a7b7c4-2425-4b90-bda5-b990a11b1754" elementFormDefault="qualified">
    <xsd:import namespace="http://schemas.microsoft.com/office/2006/documentManagement/types"/>
    <xsd:import namespace="http://schemas.microsoft.com/office/infopath/2007/PartnerControls"/>
    <xsd:element name="CWRMItemUniqueId" ma:index="11" nillable="true" ma:displayName="Content ID" ma:description="A universally unique identifier assigned to the item." ma:hidden="true" ma:internalName="CWRMItemUniqueId" ma:readOnly="true">
      <xsd:simpleType>
        <xsd:restriction base="dms:Text"/>
      </xsd:simpleType>
    </xsd:element>
    <xsd:element name="CWRMItemRecordState" ma:index="12" nillable="true" ma:displayName="Record State" ma:description="The current state of this item as it pertains to records management." ma:hidden="true" ma:internalName="CWRMItemRecordState" ma:readOnly="true">
      <xsd:simpleType>
        <xsd:restriction base="dms:Text"/>
      </xsd:simpleType>
    </xsd:element>
    <xsd:element name="CWRMItemRecordCategory" ma:index="13" nillable="true" ma:displayName="Record Category" ma:description="Identifies the current record category for the item." ma:hidden="true" ma:internalName="CWRMItemRecordCategory" ma:readOnly="true">
      <xsd:simpleType>
        <xsd:restriction base="dms:Text"/>
      </xsd:simpleType>
    </xsd:element>
    <xsd:element name="CWRMItemRecordClassificationTaxHTField0" ma:index="14" nillable="true" ma:taxonomy="true" ma:internalName="CWRMItemRecordClassificationTaxHTField0" ma:taxonomyFieldName="CWRMItemRecordClassification" ma:displayName="Record Classification" ma:default="" ma:fieldId="{e94be97f-fb02-4deb-9c3d-6d978a059d35}" ma:sspId="72071d1e-42f4-41cd-a76a-92fc8b7911e4" ma:termSetId="623f1661-02cc-45b2-bd33-576a715c0c9d" ma:anchorId="00000000-0000-0000-0000-000000000000" ma:open="false" ma:isKeyword="false">
      <xsd:complexType>
        <xsd:sequence>
          <xsd:element ref="pc:Terms" minOccurs="0" maxOccurs="1"/>
        </xsd:sequence>
      </xsd:complexType>
    </xsd:element>
    <xsd:element name="CWRMItemRecordStatus" ma:index="18" nillable="true" ma:displayName="Record Status" ma:description="The current status of this item as it pertains to records management." ma:hidden="true" ma:internalName="CWRMItemRecordStatus" ma:readOnly="true">
      <xsd:simpleType>
        <xsd:restriction base="dms:Text"/>
      </xsd:simpleType>
    </xsd:element>
    <xsd:element name="CWRMItemRecordDeclaredDate" ma:index="19" nillable="true" ma:displayName="Record Declared Date" ma:description="The date and time that the item was declared a record." ma:hidden="true" ma:internalName="CWRMItemRecordDeclaredDate" ma:readOnly="true">
      <xsd:simpleType>
        <xsd:restriction base="dms:DateTime"/>
      </xsd:simpleType>
    </xsd:element>
    <xsd:element name="CWRMItemRecordVital" ma:index="20" nillable="true" ma:displayName="Record Vital" ma:description="Indicates if this item is considered vital to the organization." ma:hidden="true" ma:internalName="CWRMItemRecordVital" ma:readOnly="true">
      <xsd:simpleType>
        <xsd:restriction base="dms:Boolean"/>
      </xsd:simpleType>
    </xsd:element>
    <xsd:element name="CWRMItemRecordData" ma:index="21" nillable="true" ma:displayName="Record Data" ma:description="Contains system specific record data for the item." ma:hidden="true" ma:internalName="CWRMItemRecordData">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4882E2-D70A-40AA-ABDD-6B7C9EDCE138}">
  <ds:schemaRefs>
    <ds:schemaRef ds:uri="Microsoft.SharePoint.Taxonomy.ContentTypeSync"/>
  </ds:schemaRefs>
</ds:datastoreItem>
</file>

<file path=customXml/itemProps2.xml><?xml version="1.0" encoding="utf-8"?>
<ds:datastoreItem xmlns:ds="http://schemas.openxmlformats.org/officeDocument/2006/customXml" ds:itemID="{785A2247-E927-42BC-806E-AB2B275B13C2}">
  <ds:schemaRefs>
    <ds:schemaRef ds:uri="23a7b7c4-2425-4b90-bda5-b990a11b1754"/>
    <ds:schemaRef ds:uri="http://schemas.microsoft.com/office/infopath/2007/PartnerControls"/>
    <ds:schemaRef ds:uri="http://schemas.microsoft.com/office/2006/documentManagement/types"/>
    <ds:schemaRef ds:uri="http://purl.org/dc/terms/"/>
    <ds:schemaRef ds:uri="1bfa0af9-9ac9-4b51-8ade-5c105135c4b4"/>
    <ds:schemaRef ds:uri="http://schemas.microsoft.com/office/2006/metadata/properties"/>
    <ds:schemaRef ds:uri="http://purl.org/dc/dcmitype/"/>
    <ds:schemaRef ds:uri="http://schemas.microsoft.com/sharepoint/v3"/>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33FEC5-1DCB-4EF5-9657-EBCB31A8BBDE}">
  <ds:schemaRefs>
    <ds:schemaRef ds:uri="http://schemas.microsoft.com/sharepoint/v3/contenttype/forms"/>
  </ds:schemaRefs>
</ds:datastoreItem>
</file>

<file path=customXml/itemProps4.xml><?xml version="1.0" encoding="utf-8"?>
<ds:datastoreItem xmlns:ds="http://schemas.openxmlformats.org/officeDocument/2006/customXml" ds:itemID="{FC5F1D0A-E3E5-4BD3-B152-D319CA409B9A}">
  <ds:schemaRefs>
    <ds:schemaRef ds:uri="http://schemas.microsoft.com/sharepoint/events"/>
  </ds:schemaRefs>
</ds:datastoreItem>
</file>

<file path=customXml/itemProps5.xml><?xml version="1.0" encoding="utf-8"?>
<ds:datastoreItem xmlns:ds="http://schemas.openxmlformats.org/officeDocument/2006/customXml" ds:itemID="{B0DB4790-18D0-4989-87CD-304469BA56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bfa0af9-9ac9-4b51-8ade-5c105135c4b4"/>
    <ds:schemaRef ds:uri="23a7b7c4-2425-4b90-bda5-b990a11b17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PHSD_Widescreen_2022</Template>
  <TotalTime>0</TotalTime>
  <Words>4557</Words>
  <Application>Microsoft Office PowerPoint</Application>
  <PresentationFormat>Widescreen</PresentationFormat>
  <Paragraphs>362</Paragraphs>
  <Slides>32</Slides>
  <Notes>23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32</vt:i4>
      </vt:variant>
    </vt:vector>
  </HeadingPairs>
  <TitlesOfParts>
    <vt:vector size="38" baseType="lpstr">
      <vt:lpstr>Arial</vt:lpstr>
      <vt:lpstr>Calibri</vt:lpstr>
      <vt:lpstr>Symbol</vt:lpstr>
      <vt:lpstr>1_PHSD Widescreen EN</vt:lpstr>
      <vt:lpstr>3_PHSD Widescreen EN</vt:lpstr>
      <vt:lpstr>2_PHSD Widescreen EN</vt:lpstr>
      <vt:lpstr>Vaping and e-cigarettes</vt:lpstr>
      <vt:lpstr>What is vaping?</vt:lpstr>
      <vt:lpstr>Electronic cigarettes and vaping products</vt:lpstr>
      <vt:lpstr>Components of a vaping device:</vt:lpstr>
      <vt:lpstr>What’s the difference?</vt:lpstr>
      <vt:lpstr>Why do you think people vape?</vt:lpstr>
      <vt:lpstr>What do you think is in e-juice?</vt:lpstr>
      <vt:lpstr>Vaping liquid (e-liquid, e-juice)</vt:lpstr>
      <vt:lpstr>Where else are these ingredients? </vt:lpstr>
      <vt:lpstr>Which of these chemicals are in e-cigarette aerosol? </vt:lpstr>
      <vt:lpstr>What are these chemicals? </vt:lpstr>
      <vt:lpstr>Do you think vaping is safe?</vt:lpstr>
      <vt:lpstr>Less harmful does not mean safe</vt:lpstr>
      <vt:lpstr>PowerPoint Presentation</vt:lpstr>
      <vt:lpstr>How it works: from liquid to vapour</vt:lpstr>
      <vt:lpstr>Effects of nicotine within 10 seconds</vt:lpstr>
      <vt:lpstr>Nicotine</vt:lpstr>
      <vt:lpstr>How does nicotine addiction work?</vt:lpstr>
      <vt:lpstr>Can a person overdose on nicotine?</vt:lpstr>
      <vt:lpstr>Sharing is not caring</vt:lpstr>
      <vt:lpstr>PowerPoint Presentation</vt:lpstr>
      <vt:lpstr>Legal considerations</vt:lpstr>
      <vt:lpstr>It is easier to say no now, than to quit later. </vt:lpstr>
      <vt:lpstr>PowerPoint Presentation</vt:lpstr>
      <vt:lpstr>Need help or support?</vt:lpstr>
      <vt:lpstr>References</vt:lpstr>
      <vt:lpstr>References</vt:lpstr>
      <vt:lpstr>References</vt:lpstr>
      <vt:lpstr>References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Vaping_and_e-cigarettes_presentation_grades_7-12_Feb_2023_EN</dc:title>
  <dc:creator/>
  <cp:lastModifiedBy/>
  <cp:revision>2</cp:revision>
  <dcterms:created xsi:type="dcterms:W3CDTF">2023-01-11T15:19:56Z</dcterms:created>
  <dcterms:modified xsi:type="dcterms:W3CDTF">2023-02-15T13:35:24Z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0x010100F382F9BFB399FD4699E65B7221A51A44021000876C4601FB8D6F418BFEECE40F7FAEBE</vt:lpwstr>
  </property>
  <property fmtid="{D5CDD505-2E9C-101B-9397-08002B2CF9AE}" pid="3" name="Content Author">
    <vt:lpwstr/>
  </property>
  <property fmtid="{D5CDD505-2E9C-101B-9397-08002B2CF9AE}" pid="4" name="Originating Service or Program">
    <vt:lpwstr>4815;#School health promotion|735605e3-185f-4ad3-ab95-85b1448c208f</vt:lpwstr>
  </property>
  <property fmtid="{D5CDD505-2E9C-101B-9397-08002B2CF9AE}" pid="5" name="Publication Type">
    <vt:lpwstr/>
  </property>
  <property fmtid="{D5CDD505-2E9C-101B-9397-08002B2CF9AE}" pid="6" name="Copyright Content">
    <vt:lpwstr/>
  </property>
  <property fmtid="{D5CDD505-2E9C-101B-9397-08002B2CF9AE}" pid="7" name="CWRMItemRecordClassification">
    <vt:lpwstr>471;#Comprehensive Tobacco Control|98d751a7-62bb-446b-8559-e6dc13309b8d</vt:lpwstr>
  </property>
  <property fmtid="{D5CDD505-2E9C-101B-9397-08002B2CF9AE}" pid="8" name="Document Status">
    <vt:lpwstr>1;#Draft|81d28fdf-732b-4ed1-b198-fde72d06308e</vt:lpwstr>
  </property>
  <property fmtid="{D5CDD505-2E9C-101B-9397-08002B2CF9AE}" pid="9" name="Office Location">
    <vt:lpwstr/>
  </property>
  <property fmtid="{D5CDD505-2E9C-101B-9397-08002B2CF9AE}" pid="10" name="Project or Campaign">
    <vt:lpwstr/>
  </property>
  <property fmtid="{D5CDD505-2E9C-101B-9397-08002B2CF9AE}" pid="11" name="Topics">
    <vt:lpwstr>4150;#vaping|9854d1e5-fa23-4898-9f42-92a8f08ee4d6;#594;# E-Cigarettes|903d3d16-571f-4ea1-b673-7da12141d591</vt:lpwstr>
  </property>
  <property fmtid="{D5CDD505-2E9C-101B-9397-08002B2CF9AE}" pid="12" name="Document Type">
    <vt:lpwstr>104;#Presentation|279cfbf1-77b8-4f17-b160-679df1e9c60d</vt:lpwstr>
  </property>
  <property fmtid="{D5CDD505-2E9C-101B-9397-08002B2CF9AE}" pid="13" name="Responsible Service or Program">
    <vt:lpwstr>4815;#School health promotion|735605e3-185f-4ad3-ab95-85b1448c208f</vt:lpwstr>
  </property>
  <property fmtid="{D5CDD505-2E9C-101B-9397-08002B2CF9AE}" pid="14" name="Quality">
    <vt:lpwstr/>
  </property>
  <property fmtid="{D5CDD505-2E9C-101B-9397-08002B2CF9AE}" pid="15" name="_dlc_policyId">
    <vt:lpwstr>/sites/SDHU/tc/Programming and Tools</vt:lpwstr>
  </property>
  <property fmtid="{D5CDD505-2E9C-101B-9397-08002B2CF9AE}" pid="16" name="ItemRetentionFormula">
    <vt:lpwstr/>
  </property>
  <property fmtid="{D5CDD505-2E9C-101B-9397-08002B2CF9AE}" pid="17" name="_dlc_DocIdItemGuid">
    <vt:lpwstr>f099c2b1-4d35-49a9-850a-6a34e4b3bf3d</vt:lpwstr>
  </property>
  <property fmtid="{D5CDD505-2E9C-101B-9397-08002B2CF9AE}" pid="18" name="_vti_ItemHoldRecordStatus">
    <vt:i4>0</vt:i4>
  </property>
  <property fmtid="{D5CDD505-2E9C-101B-9397-08002B2CF9AE}" pid="19" name="Committee, Group, Task Force">
    <vt:lpwstr/>
  </property>
  <property fmtid="{D5CDD505-2E9C-101B-9397-08002B2CF9AE}" pid="20" name="Municipality">
    <vt:lpwstr/>
  </property>
</Properties>
</file>