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6"/>
    <p:sldMasterId id="2147483670" r:id="rId7"/>
  </p:sldMasterIdLst>
  <p:notesMasterIdLst>
    <p:notesMasterId r:id="rId40"/>
  </p:notesMasterIdLst>
  <p:handoutMasterIdLst>
    <p:handoutMasterId r:id="rId41"/>
  </p:handoutMasterIdLst>
  <p:sldIdLst>
    <p:sldId id="261" r:id="rId8"/>
    <p:sldId id="322" r:id="rId9"/>
    <p:sldId id="301" r:id="rId10"/>
    <p:sldId id="329" r:id="rId11"/>
    <p:sldId id="330" r:id="rId12"/>
    <p:sldId id="331" r:id="rId13"/>
    <p:sldId id="332" r:id="rId14"/>
    <p:sldId id="333" r:id="rId15"/>
    <p:sldId id="307" r:id="rId16"/>
    <p:sldId id="337" r:id="rId17"/>
    <p:sldId id="308" r:id="rId18"/>
    <p:sldId id="317" r:id="rId19"/>
    <p:sldId id="338" r:id="rId20"/>
    <p:sldId id="264" r:id="rId21"/>
    <p:sldId id="327" r:id="rId22"/>
    <p:sldId id="314" r:id="rId23"/>
    <p:sldId id="334" r:id="rId24"/>
    <p:sldId id="313" r:id="rId25"/>
    <p:sldId id="335" r:id="rId26"/>
    <p:sldId id="318" r:id="rId27"/>
    <p:sldId id="295" r:id="rId28"/>
    <p:sldId id="288" r:id="rId29"/>
    <p:sldId id="281" r:id="rId30"/>
    <p:sldId id="284" r:id="rId31"/>
    <p:sldId id="336" r:id="rId32"/>
    <p:sldId id="348" r:id="rId33"/>
    <p:sldId id="344" r:id="rId34"/>
    <p:sldId id="346" r:id="rId35"/>
    <p:sldId id="347" r:id="rId36"/>
    <p:sldId id="345" r:id="rId37"/>
    <p:sldId id="349" r:id="rId38"/>
    <p:sldId id="26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MBYreWHPyxyIl099JgYzA==" hashData="t5R3ZrJF1zw3ROwRC4ejs2swvz0lWfRwQLvYz0IA45UtvT4gYIrlIzNBXOvlW3t90xQszP4dm7Tzm8bphVbQU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505" autoAdjust="0"/>
  </p:normalViewPr>
  <p:slideViewPr>
    <p:cSldViewPr snapToGrid="0">
      <p:cViewPr varScale="1">
        <p:scale>
          <a:sx n="80" d="100"/>
          <a:sy n="80" d="100"/>
        </p:scale>
        <p:origin x="1794" y="9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6FBF92-B64E-4486-85CA-5AA19C595D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C0F906-548B-4AA0-83CC-BD269795F5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61E3F9-2791-4C4F-9488-5148078BDB5F}" type="datetimeFigureOut">
              <a:rPr lang="en-US" smtClean="0"/>
              <a:t>2023/02/15</a:t>
            </a:fld>
            <a:endParaRPr lang="en-US"/>
          </a:p>
        </p:txBody>
      </p:sp>
      <p:sp>
        <p:nvSpPr>
          <p:cNvPr id="4" name="Footer Placeholder 3">
            <a:extLst>
              <a:ext uri="{FF2B5EF4-FFF2-40B4-BE49-F238E27FC236}">
                <a16:creationId xmlns:a16="http://schemas.microsoft.com/office/drawing/2014/main" id="{F09AB68B-D400-4AD4-8A17-C9E786FDC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5B17F0-5913-4149-BC9E-F7EE8D7215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3D5A4F-4019-44A2-B92C-017A4A20D96F}" type="slidenum">
              <a:rPr lang="en-US" smtClean="0"/>
              <a:t>‹#›</a:t>
            </a:fld>
            <a:endParaRPr lang="en-US"/>
          </a:p>
        </p:txBody>
      </p:sp>
    </p:spTree>
    <p:extLst>
      <p:ext uri="{BB962C8B-B14F-4D97-AF65-F5344CB8AC3E}">
        <p14:creationId xmlns:p14="http://schemas.microsoft.com/office/powerpoint/2010/main" val="2262155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E3B4D-67FB-472C-B5F4-592A8EA74ED2}" type="datetimeFigureOut">
              <a:rPr lang="en-CA" smtClean="0"/>
              <a:t>2023-02-15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E23E9-5D2D-44D0-98C3-4A802C8CDD15}" type="slidenum">
              <a:rPr lang="en-CA" smtClean="0"/>
              <a:t>‹#›</a:t>
            </a:fld>
            <a:endParaRPr lang="en-CA"/>
          </a:p>
        </p:txBody>
      </p:sp>
    </p:spTree>
    <p:extLst>
      <p:ext uri="{BB962C8B-B14F-4D97-AF65-F5344CB8AC3E}">
        <p14:creationId xmlns:p14="http://schemas.microsoft.com/office/powerpoint/2010/main" val="274636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Qu’est-ce que le vapotage? (Attendez que les élèves vous donnent des réponses. Après avoir entendu quelques réponses,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r>
              <a:rPr kumimoji="0" lang="fr-CA" sz="1200" b="0" i="0" u="none" strike="noStrike" kern="1200" cap="none" spc="0" normalizeH="0" baseline="0" noProof="0" dirty="0">
                <a:ln>
                  <a:noFill/>
                </a:ln>
                <a:solidFill>
                  <a:prstClr val="black"/>
                </a:solidFill>
                <a:effectLst/>
                <a:uLnTx/>
                <a:uFillTx/>
                <a:latin typeface="+mn-lt"/>
                <a:ea typeface="+mn-ea"/>
                <a:cs typeface="+mn-cs"/>
              </a:rPr>
              <a:t> et examinez la diapo).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Vapoter » signifie inhaler ou exhaler de la vapeur d’une cigarette électronique ou tenir une cigarette électronique allumée, que la vapeur contienne de la nicotine ou non</a:t>
            </a:r>
            <a:r>
              <a:rPr kumimoji="0" lang="fr-CA" sz="1200" b="0" i="0" u="none" strike="noStrike" kern="1200" cap="none" spc="0" normalizeH="0" baseline="30000" noProof="0" dirty="0">
                <a:ln>
                  <a:noFill/>
                </a:ln>
                <a:solidFill>
                  <a:prstClr val="black"/>
                </a:solidFill>
                <a:effectLst/>
                <a:uLnTx/>
                <a:uFillTx/>
                <a:latin typeface="+mn-lt"/>
                <a:ea typeface="+mn-ea"/>
                <a:cs typeface="+mn-cs"/>
              </a:rPr>
              <a:t>1</a:t>
            </a:r>
            <a:r>
              <a:rPr kumimoji="0" lang="fr-CA"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Cette définition provient du ministère de la Santé de l’Ontario, et elle est fondée sur la </a:t>
            </a:r>
            <a:r>
              <a:rPr kumimoji="0" lang="fr-CA" sz="1200" b="0" i="1" u="none" strike="noStrike" kern="1200" cap="none" spc="0" normalizeH="0" baseline="0" noProof="0" dirty="0">
                <a:ln>
                  <a:noFill/>
                </a:ln>
                <a:solidFill>
                  <a:prstClr val="black"/>
                </a:solidFill>
                <a:effectLst/>
                <a:uLnTx/>
                <a:uFillTx/>
                <a:latin typeface="+mn-lt"/>
                <a:ea typeface="+mn-ea"/>
                <a:cs typeface="+mn-cs"/>
              </a:rPr>
              <a:t>Loi de 2017 favorisant un Ontario sans fumée</a:t>
            </a:r>
            <a:r>
              <a:rPr kumimoji="0" lang="fr-CA" sz="1200" b="0" i="0" u="none" strike="noStrike" kern="1200" cap="none" spc="0" normalizeH="0" baseline="30000" noProof="0" dirty="0">
                <a:ln>
                  <a:noFill/>
                </a:ln>
                <a:solidFill>
                  <a:prstClr val="black"/>
                </a:solidFill>
                <a:effectLst/>
                <a:uLnTx/>
                <a:uFillTx/>
                <a:latin typeface="+mn-lt"/>
                <a:ea typeface="+mn-ea"/>
                <a:cs typeface="+mn-cs"/>
              </a:rPr>
              <a:t>2</a:t>
            </a:r>
            <a:r>
              <a:rPr kumimoji="0" lang="fr-CA" sz="1200" b="0" i="1" u="none" strike="noStrike" kern="1200" cap="none" spc="0" normalizeH="0" baseline="0" noProof="0" dirty="0">
                <a:ln>
                  <a:noFill/>
                </a:ln>
                <a:solidFill>
                  <a:prstClr val="black"/>
                </a:solidFill>
                <a:effectLst/>
                <a:uLnTx/>
                <a:uFillTx/>
                <a:latin typeface="+mn-lt"/>
                <a:ea typeface="+mn-ea"/>
                <a:cs typeface="+mn-cs"/>
              </a:rPr>
              <a:t>.</a:t>
            </a:r>
            <a:endParaRPr kumimoji="0" lang="en-US" sz="1200" b="0" i="1"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7C4D39A7-DC74-41A3-A093-3B07289FF3B5}" type="slidenum">
              <a:rPr lang="en-US" smtClean="0"/>
              <a:t>2</a:t>
            </a:fld>
            <a:endParaRPr lang="en-US"/>
          </a:p>
        </p:txBody>
      </p:sp>
    </p:spTree>
    <p:extLst>
      <p:ext uri="{BB962C8B-B14F-4D97-AF65-F5344CB8AC3E}">
        <p14:creationId xmlns:p14="http://schemas.microsoft.com/office/powerpoint/2010/main" val="3501974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Que sont certaines des substances chimiques qui sont retrouvées?</a:t>
            </a:r>
            <a:r>
              <a:rPr lang="en-US" sz="1200" kern="1200" baseline="30000" dirty="0">
                <a:solidFill>
                  <a:schemeClr val="tx1"/>
                </a:solidFill>
                <a:effectLst/>
                <a:latin typeface="+mn-lt"/>
                <a:ea typeface="+mn-ea"/>
                <a:cs typeface="+mn-cs"/>
              </a:rPr>
              <a:t> 5; 8</a:t>
            </a: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prstClr val="black"/>
                </a:solidFill>
                <a:effectLst/>
                <a:uLnTx/>
                <a:uFillTx/>
                <a:latin typeface="+mn-lt"/>
                <a:ea typeface="+mn-ea"/>
                <a:cs typeface="+mn-cs"/>
              </a:rPr>
              <a:t>Formaldéhyde</a:t>
            </a:r>
            <a:r>
              <a:rPr kumimoji="0" lang="fr-CA" sz="1200" b="0" i="0" u="none" strike="noStrike" kern="1200" cap="none" spc="0" normalizeH="0" baseline="0" noProof="0" dirty="0">
                <a:ln>
                  <a:noFill/>
                </a:ln>
                <a:solidFill>
                  <a:prstClr val="black"/>
                </a:solidFill>
                <a:effectLst/>
                <a:uLnTx/>
                <a:uFillTx/>
                <a:latin typeface="+mn-lt"/>
                <a:ea typeface="+mn-ea"/>
                <a:cs typeface="+mn-cs"/>
              </a:rPr>
              <a:t>. Une substance chimique qui cause le cancer</a:t>
            </a:r>
            <a:r>
              <a:rPr kumimoji="0" lang="fr-CA" sz="1200" b="0" i="0" u="none" strike="noStrike" kern="1200" cap="none" spc="0" normalizeH="0" baseline="30000" noProof="0" dirty="0">
                <a:ln>
                  <a:noFill/>
                </a:ln>
                <a:solidFill>
                  <a:prstClr val="black"/>
                </a:solidFill>
                <a:effectLst/>
                <a:uLnTx/>
                <a:uFillTx/>
                <a:latin typeface="+mn-lt"/>
                <a:ea typeface="+mn-ea"/>
                <a:cs typeface="+mn-cs"/>
              </a:rPr>
              <a:t>6</a:t>
            </a:r>
            <a:r>
              <a:rPr kumimoji="0" lang="fr-CA" sz="1200" b="0" i="0" u="none" strike="noStrike" kern="1200" cap="none" spc="0" normalizeH="0" baseline="0" noProof="0" dirty="0">
                <a:ln>
                  <a:noFill/>
                </a:ln>
                <a:solidFill>
                  <a:prstClr val="black"/>
                </a:solidFill>
                <a:effectLst/>
                <a:uLnTx/>
                <a:uFillTx/>
                <a:latin typeface="+mn-lt"/>
                <a:ea typeface="+mn-ea"/>
                <a:cs typeface="+mn-cs"/>
              </a:rPr>
              <a:t> et qui est utilisée pour conserver des spécimens de laboratoire. Avez-vous déjà vu des spécimens, comme des grenouilles, dans un bocal? C’est dans ce liquide qu’on les conserve pour éviter qu’elles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fr-CA" sz="1200" b="0" i="0" u="none" strike="noStrike" kern="1200" cap="none" spc="0" normalizeH="0" baseline="0" noProof="0" dirty="0">
                <a:ln>
                  <a:noFill/>
                </a:ln>
                <a:solidFill>
                  <a:prstClr val="black"/>
                </a:solidFill>
                <a:effectLst/>
                <a:uLnTx/>
                <a:uFillTx/>
                <a:latin typeface="+mn-lt"/>
                <a:ea typeface="+mn-ea"/>
                <a:cs typeface="+mn-cs"/>
              </a:rPr>
              <a:t>pourrissent. Ce produit est également utilisé dans le processus d’embaumement d’une personne décédée, et avant de la placer dans un cercueil.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prstClr val="black"/>
                </a:solidFill>
                <a:effectLst/>
                <a:uLnTx/>
                <a:uFillTx/>
                <a:latin typeface="+mn-lt"/>
                <a:ea typeface="+mn-ea"/>
                <a:cs typeface="+mn-cs"/>
              </a:rPr>
              <a:t>Acroléine</a:t>
            </a:r>
            <a:r>
              <a:rPr kumimoji="0" lang="fr-CA" sz="1200" b="0" i="0" u="none" strike="noStrike" kern="1200" cap="none" spc="0" normalizeH="0" baseline="0" noProof="0" dirty="0">
                <a:ln>
                  <a:noFill/>
                </a:ln>
                <a:solidFill>
                  <a:prstClr val="black"/>
                </a:solidFill>
                <a:effectLst/>
                <a:uLnTx/>
                <a:uFillTx/>
                <a:latin typeface="+mn-lt"/>
                <a:ea typeface="+mn-ea"/>
                <a:cs typeface="+mn-cs"/>
              </a:rPr>
              <a:t>. Un biocide ou un pesticide, résultant de la désintégration du glycérol durant le processus de chauffage</a:t>
            </a:r>
            <a:r>
              <a:rPr kumimoji="0" lang="fr-CA" sz="1200" b="0" i="0" u="none" strike="noStrike" kern="1200" cap="none" spc="0" normalizeH="0" baseline="30000" noProof="0" dirty="0">
                <a:ln>
                  <a:noFill/>
                </a:ln>
                <a:solidFill>
                  <a:prstClr val="black"/>
                </a:solidFill>
                <a:effectLst/>
                <a:uLnTx/>
                <a:uFillTx/>
                <a:latin typeface="+mn-lt"/>
                <a:ea typeface="+mn-ea"/>
                <a:cs typeface="+mn-cs"/>
              </a:rPr>
              <a:t>6</a:t>
            </a:r>
            <a:r>
              <a:rPr kumimoji="0" lang="fr-CA" sz="1200" b="0" i="0" u="none" strike="noStrike" kern="1200" cap="none" spc="0" normalizeH="0" baseline="0" noProof="0" dirty="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prstClr val="black"/>
                </a:solidFill>
                <a:effectLst/>
                <a:uLnTx/>
                <a:uFillTx/>
                <a:latin typeface="+mn-lt"/>
                <a:ea typeface="+mn-ea"/>
                <a:cs typeface="+mn-cs"/>
              </a:rPr>
              <a:t>Nickel, étain et aluminium</a:t>
            </a:r>
            <a:r>
              <a:rPr kumimoji="0" lang="fr-CA" sz="1200" b="0" i="0" u="none" strike="noStrike" kern="1200" cap="none" spc="0" normalizeH="0" baseline="0" noProof="0" dirty="0">
                <a:ln>
                  <a:noFill/>
                </a:ln>
                <a:solidFill>
                  <a:prstClr val="black"/>
                </a:solidFill>
                <a:effectLst/>
                <a:uLnTx/>
                <a:uFillTx/>
                <a:latin typeface="+mn-lt"/>
                <a:ea typeface="+mn-ea"/>
                <a:cs typeface="+mn-cs"/>
              </a:rPr>
              <a:t>. Il s’agit de métaux lourds. Lorsqu’un dispositif à vapoter est activé, la chaleur libère des particules à partir du métal de la chambre ou de l’élément chauffant</a:t>
            </a:r>
            <a:r>
              <a:rPr kumimoji="0" lang="fr-CA" sz="1200" b="0" i="0" u="none" strike="noStrike" kern="1200" cap="none" spc="0" normalizeH="0" baseline="30000" noProof="0" dirty="0">
                <a:ln>
                  <a:noFill/>
                </a:ln>
                <a:solidFill>
                  <a:prstClr val="black"/>
                </a:solidFill>
                <a:effectLst/>
                <a:uLnTx/>
                <a:uFillTx/>
                <a:latin typeface="+mn-lt"/>
                <a:ea typeface="+mn-ea"/>
                <a:cs typeface="+mn-cs"/>
              </a:rPr>
              <a:t>6</a:t>
            </a:r>
            <a:r>
              <a:rPr kumimoji="0" lang="fr-CA" sz="1200" b="0" i="0" u="none" strike="noStrike" kern="1200" cap="none" spc="0" normalizeH="0" baseline="0" noProof="0" dirty="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a:t>
            </a:r>
            <a:r>
              <a:rPr kumimoji="0" lang="en-US" sz="1200" b="0" i="0" u="none" strike="noStrike" kern="1200" cap="none" spc="0" normalizeH="0" baseline="0" noProof="0" dirty="0" err="1">
                <a:ln>
                  <a:noFill/>
                </a:ln>
                <a:solidFill>
                  <a:prstClr val="black"/>
                </a:solidFill>
                <a:effectLst/>
                <a:uLnTx/>
                <a:uFillTx/>
                <a:latin typeface="+mn-lt"/>
                <a:ea typeface="+mn-ea"/>
                <a:cs typeface="+mn-cs"/>
              </a:rPr>
              <a:t>Pixabay</a:t>
            </a:r>
            <a:r>
              <a:rPr kumimoji="0" lang="en-US" sz="1200" b="0" i="0" u="none" strike="noStrike" kern="1200" cap="none" spc="0" normalizeH="0" baseline="0" noProof="0" dirty="0">
                <a:ln>
                  <a:noFill/>
                </a:ln>
                <a:solidFill>
                  <a:prstClr val="black"/>
                </a:solidFill>
                <a:effectLst/>
                <a:uLnTx/>
                <a:uFillTx/>
                <a:latin typeface="+mn-lt"/>
                <a:ea typeface="+mn-ea"/>
                <a:cs typeface="+mn-cs"/>
              </a:rPr>
              <a:t>, jar-162166_1280 </a:t>
            </a:r>
            <a:r>
              <a:rPr kumimoji="0" lang="fr-CA" sz="1200" b="0" i="0" u="none" strike="noStrike" kern="1200" cap="none" spc="0" normalizeH="0" baseline="0" noProof="0" dirty="0">
                <a:ln>
                  <a:noFill/>
                </a:ln>
                <a:solidFill>
                  <a:prstClr val="black"/>
                </a:solidFill>
                <a:effectLst/>
                <a:uLnTx/>
                <a:uFillTx/>
                <a:latin typeface="+mn-lt"/>
                <a:ea typeface="+mn-ea"/>
                <a:cs typeface="+mn-cs"/>
              </a:rPr>
              <a:t>(utilisation gratuite)</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Image: </a:t>
            </a:r>
            <a:r>
              <a:rPr kumimoji="0" lang="en-US" sz="1200" b="0" i="0" u="none" strike="noStrike" kern="1200" cap="none" spc="0" normalizeH="0" baseline="0" noProof="0" dirty="0" err="1">
                <a:ln>
                  <a:noFill/>
                </a:ln>
                <a:solidFill>
                  <a:prstClr val="black"/>
                </a:solidFill>
                <a:effectLst/>
                <a:uLnTx/>
                <a:uFillTx/>
                <a:latin typeface="+mn-lt"/>
                <a:ea typeface="+mn-ea"/>
                <a:cs typeface="+mn-cs"/>
              </a:rPr>
              <a:t>Pixabay</a:t>
            </a:r>
            <a:r>
              <a:rPr kumimoji="0" lang="en-US" sz="1200" b="0" i="0" u="none" strike="noStrike" kern="1200" cap="none" spc="0" normalizeH="0" baseline="0" noProof="0" dirty="0">
                <a:ln>
                  <a:noFill/>
                </a:ln>
                <a:solidFill>
                  <a:prstClr val="black"/>
                </a:solidFill>
                <a:effectLst/>
                <a:uLnTx/>
                <a:uFillTx/>
                <a:latin typeface="+mn-lt"/>
                <a:ea typeface="+mn-ea"/>
                <a:cs typeface="+mn-cs"/>
              </a:rPr>
              <a:t>, frog-1445824_1920 </a:t>
            </a:r>
            <a:r>
              <a:rPr kumimoji="0" lang="fr-CA" sz="1200" b="0" i="0" u="none" strike="noStrike" kern="1200" cap="none" spc="0" normalizeH="0" baseline="0" noProof="0" dirty="0">
                <a:ln>
                  <a:noFill/>
                </a:ln>
                <a:solidFill>
                  <a:prstClr val="black"/>
                </a:solidFill>
                <a:effectLst/>
                <a:uLnTx/>
                <a:uFillTx/>
                <a:latin typeface="+mn-lt"/>
                <a:ea typeface="+mn-ea"/>
                <a:cs typeface="+mn-cs"/>
              </a:rPr>
              <a:t>(utilisation gratuite)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a:t>
            </a:r>
            <a:r>
              <a:rPr kumimoji="0" lang="en-US" sz="1200" b="0" i="0" u="none" strike="noStrike" kern="1200" cap="none" spc="0" normalizeH="0" baseline="0" noProof="0" dirty="0" err="1">
                <a:ln>
                  <a:noFill/>
                </a:ln>
                <a:solidFill>
                  <a:prstClr val="black"/>
                </a:solidFill>
                <a:effectLst/>
                <a:uLnTx/>
                <a:uFillTx/>
                <a:latin typeface="+mn-lt"/>
                <a:ea typeface="+mn-ea"/>
                <a:cs typeface="+mn-cs"/>
              </a:rPr>
              <a:t>Pixabay</a:t>
            </a:r>
            <a:r>
              <a:rPr kumimoji="0" lang="en-US" sz="1200" b="0" i="0" u="none" strike="noStrike" kern="1200" cap="none" spc="0" normalizeH="0" baseline="0" noProof="0" dirty="0">
                <a:ln>
                  <a:noFill/>
                </a:ln>
                <a:solidFill>
                  <a:prstClr val="black"/>
                </a:solidFill>
                <a:effectLst/>
                <a:uLnTx/>
                <a:uFillTx/>
                <a:latin typeface="+mn-lt"/>
                <a:ea typeface="+mn-ea"/>
                <a:cs typeface="+mn-cs"/>
              </a:rPr>
              <a:t>, herbicide-587589_1920 </a:t>
            </a:r>
            <a:r>
              <a:rPr kumimoji="0" lang="fr-CA" sz="1200" b="0" i="0" u="none" strike="noStrike" kern="1200" cap="none" spc="0" normalizeH="0" baseline="0" noProof="0" dirty="0">
                <a:ln>
                  <a:noFill/>
                </a:ln>
                <a:solidFill>
                  <a:prstClr val="black"/>
                </a:solidFill>
                <a:effectLst/>
                <a:uLnTx/>
                <a:uFillTx/>
                <a:latin typeface="+mn-lt"/>
                <a:ea typeface="+mn-ea"/>
                <a:cs typeface="+mn-cs"/>
              </a:rPr>
              <a:t>(utilisation gratuite)</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Image: iStock-92092227 (</a:t>
            </a:r>
            <a:r>
              <a:rPr kumimoji="0" lang="en-US" sz="1200" b="0" i="0" u="none" strike="noStrike" kern="1200" cap="none" spc="0" normalizeH="0" baseline="0" noProof="0" dirty="0" err="1">
                <a:ln>
                  <a:noFill/>
                </a:ln>
                <a:solidFill>
                  <a:prstClr val="black"/>
                </a:solidFill>
                <a:effectLst/>
                <a:uLnTx/>
                <a:uFillTx/>
                <a:latin typeface="+mn-lt"/>
                <a:ea typeface="+mn-ea"/>
                <a:cs typeface="+mn-cs"/>
              </a:rPr>
              <a:t>acheté</a:t>
            </a:r>
            <a:r>
              <a:rPr kumimoji="0" lang="en-US" sz="1200" b="0" i="0" u="none" strike="noStrike" kern="1200" cap="none" spc="0" normalizeH="0" baseline="0" noProof="0" dirty="0">
                <a:ln>
                  <a:noFill/>
                </a:ln>
                <a:solidFill>
                  <a:prstClr val="black"/>
                </a:solidFill>
                <a:effectLst/>
                <a:uLnTx/>
                <a:uFillTx/>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C4D39A7-DC74-41A3-A093-3B07289FF3B5}" type="slidenum">
              <a:rPr lang="en-US" smtClean="0"/>
              <a:t>11</a:t>
            </a:fld>
            <a:endParaRPr lang="en-US"/>
          </a:p>
        </p:txBody>
      </p:sp>
    </p:spTree>
    <p:extLst>
      <p:ext uri="{BB962C8B-B14F-4D97-AF65-F5344CB8AC3E}">
        <p14:creationId xmlns:p14="http://schemas.microsoft.com/office/powerpoint/2010/main" val="81700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Pensez-vous qu’il est sécuritaire de vapoter? (Écoutez les réponses)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Image: </a:t>
            </a:r>
            <a:r>
              <a:rPr kumimoji="0" lang="fr-CA" sz="1200" b="0" i="0" u="none" strike="noStrike" kern="1200" cap="none" spc="0" normalizeH="0" baseline="0" noProof="0" dirty="0" err="1">
                <a:ln>
                  <a:noFill/>
                </a:ln>
                <a:solidFill>
                  <a:prstClr val="black"/>
                </a:solidFill>
                <a:effectLst/>
                <a:uLnTx/>
                <a:uFillTx/>
                <a:latin typeface="+mn-lt"/>
                <a:ea typeface="+mn-ea"/>
                <a:cs typeface="+mn-cs"/>
              </a:rPr>
              <a:t>Pixabay</a:t>
            </a:r>
            <a:r>
              <a:rPr kumimoji="0" lang="fr-CA" sz="1200" b="0" i="0" u="none" strike="noStrike" kern="1200" cap="none" spc="0" normalizeH="0" baseline="0" noProof="0" dirty="0">
                <a:ln>
                  <a:noFill/>
                </a:ln>
                <a:solidFill>
                  <a:prstClr val="black"/>
                </a:solidFill>
                <a:effectLst/>
                <a:uLnTx/>
                <a:uFillTx/>
                <a:latin typeface="+mn-lt"/>
                <a:ea typeface="+mn-ea"/>
                <a:cs typeface="+mn-cs"/>
              </a:rPr>
              <a:t>, ask-blackboard-356079 (utilisation gratuite)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7C4D39A7-DC74-41A3-A093-3B07289FF3B5}" type="slidenum">
              <a:rPr lang="en-US" smtClean="0"/>
              <a:t>12</a:t>
            </a:fld>
            <a:endParaRPr lang="en-US"/>
          </a:p>
        </p:txBody>
      </p:sp>
    </p:spTree>
    <p:extLst>
      <p:ext uri="{BB962C8B-B14F-4D97-AF65-F5344CB8AC3E}">
        <p14:creationId xmlns:p14="http://schemas.microsoft.com/office/powerpoint/2010/main" val="3208838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Selon certaines publicités, il serait moins dangereux de vapoter que de fumer, mais ce n’est pas parce qu’un produit est potentiellement moins dangereux qu’il est sécuritaire pour autant.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Que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clair</a:t>
            </a:r>
            <a:r>
              <a:rPr lang="en-US" sz="1200" kern="1200" dirty="0">
                <a:solidFill>
                  <a:schemeClr val="tx1"/>
                </a:solidFill>
                <a:effectLst/>
                <a:latin typeface="+mn-lt"/>
                <a:ea typeface="+mn-ea"/>
                <a:cs typeface="+mn-cs"/>
              </a:rPr>
              <a:t> : </a:t>
            </a:r>
            <a:r>
              <a:rPr kumimoji="0" lang="fr-CA" sz="1200" b="0" i="0" u="none" strike="noStrike" kern="1200" cap="none" spc="0" normalizeH="0" baseline="0" noProof="0" dirty="0">
                <a:ln>
                  <a:noFill/>
                </a:ln>
                <a:solidFill>
                  <a:prstClr val="black"/>
                </a:solidFill>
                <a:effectLst/>
                <a:uLnTx/>
                <a:uFillTx/>
                <a:latin typeface="+mn-lt"/>
                <a:ea typeface="+mn-ea"/>
                <a:cs typeface="+mn-cs"/>
              </a:rPr>
              <a:t>Le vapotage n’est pas sans danger. La preuve d’effets possibles sur la santé est suffisante pour inciter les personnes qui ne fument pas la cigarette de tabac à ne pas adopter la cigarette électronique</a:t>
            </a:r>
            <a:r>
              <a:rPr kumimoji="0" lang="fr-CA" sz="1200" b="0" i="0" u="none" strike="noStrike" kern="1200" cap="none" spc="0" normalizeH="0" baseline="30000" noProof="0" dirty="0">
                <a:ln>
                  <a:noFill/>
                </a:ln>
                <a:solidFill>
                  <a:prstClr val="black"/>
                </a:solidFill>
                <a:effectLst/>
                <a:uLnTx/>
                <a:uFillTx/>
                <a:latin typeface="+mn-lt"/>
                <a:ea typeface="+mn-ea"/>
                <a:cs typeface="+mn-cs"/>
              </a:rPr>
              <a:t>10</a:t>
            </a:r>
            <a:r>
              <a:rPr kumimoji="0" lang="fr-CA" sz="1200" b="0" i="0" u="none" strike="noStrike" kern="1200" cap="none" spc="0" normalizeH="0" baseline="0" noProof="0" dirty="0">
                <a:ln>
                  <a:noFill/>
                </a:ln>
                <a:solidFill>
                  <a:prstClr val="black"/>
                </a:solidFill>
                <a:effectLst/>
                <a:uLnTx/>
                <a:uFillTx/>
                <a:latin typeface="+mn-lt"/>
                <a:ea typeface="+mn-ea"/>
                <a:cs typeface="+mn-cs"/>
              </a:rPr>
              <a:t>. </a:t>
            </a:r>
            <a:r>
              <a:rPr lang="fr-CA" sz="1200" kern="1200" dirty="0">
                <a:solidFill>
                  <a:schemeClr val="tx1"/>
                </a:solidFill>
                <a:effectLst/>
                <a:latin typeface="+mn-lt"/>
                <a:ea typeface="+mn-ea"/>
                <a:cs typeface="+mn-cs"/>
              </a:rPr>
              <a:t>Comme le vapotage est relativement nouveau comparativement au tabagisme, nous en ignorons encore tous les effets à court et à long terme.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Jusqu’à présent, nous savons que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nSpc>
                <a:spcPct val="107000"/>
              </a:lnSpc>
              <a:spcBef>
                <a:spcPts val="0"/>
              </a:spcBef>
              <a:spcAft>
                <a:spcPts val="0"/>
              </a:spcAft>
              <a:buFont typeface="Arial" panose="020B0604020202020204" pitchFamily="34" charset="0"/>
              <a:buChar char="•"/>
            </a:pPr>
            <a:r>
              <a:rPr lang="fr-CA" sz="1800" kern="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Les substances chimiques inhalées pendant le vapotage peuvent endommager les poumons et causer ou exacerber des problèmes respiratoires</a:t>
            </a:r>
            <a:r>
              <a:rPr lang="fr-CA" sz="1800" kern="1200" dirty="0">
                <a:effectLst/>
                <a:latin typeface="Calibri" panose="020F0502020204030204" pitchFamily="34" charset="0"/>
                <a:ea typeface="Calibri" panose="020F0502020204030204" pitchFamily="34" charset="0"/>
                <a:cs typeface="Calibri" panose="020F0502020204030204" pitchFamily="34" charset="0"/>
              </a:rPr>
              <a:t>.</a:t>
            </a:r>
            <a:r>
              <a:rPr kumimoji="0" lang="fr-CA" sz="1200" b="0" i="0" u="none" strike="noStrike" kern="1200" cap="none" spc="0" normalizeH="0" baseline="30000" noProof="0" dirty="0">
                <a:ln>
                  <a:noFill/>
                </a:ln>
                <a:solidFill>
                  <a:prstClr val="black"/>
                </a:solidFill>
                <a:effectLst/>
                <a:uLnTx/>
                <a:uFillTx/>
                <a:latin typeface="+mn-lt"/>
                <a:ea typeface="+mn-ea"/>
                <a:cs typeface="+mn-cs"/>
              </a:rPr>
              <a:t>11</a:t>
            </a:r>
            <a:r>
              <a:rPr kumimoji="0" lang="fr-CA" sz="1200" b="0" i="0" u="none" strike="noStrike" kern="1200" cap="none" spc="0" normalizeH="0" baseline="0" noProof="0" dirty="0">
                <a:ln>
                  <a:noFill/>
                </a:ln>
                <a:solidFill>
                  <a:prstClr val="black"/>
                </a:solidFill>
                <a:effectLst/>
                <a:uLnTx/>
                <a:uFillTx/>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 jus de vapotage peut contenir suffisamment de nicotine pour être toxique pour les jeunes enfants s’il est ingéré ou absorbé par la peau</a:t>
            </a:r>
            <a:r>
              <a:rPr kumimoji="0" lang="fr-CA" sz="1200" b="0" i="0" u="none" strike="noStrike" kern="1200" cap="none" spc="0" normalizeH="0" baseline="30000" noProof="0" dirty="0">
                <a:ln>
                  <a:noFill/>
                </a:ln>
                <a:solidFill>
                  <a:prstClr val="black"/>
                </a:solidFill>
                <a:effectLst/>
                <a:uLnTx/>
                <a:uFillTx/>
                <a:latin typeface="+mn-lt"/>
                <a:ea typeface="+mn-ea"/>
                <a:cs typeface="+mn-cs"/>
              </a:rPr>
              <a:t>9</a:t>
            </a:r>
            <a:r>
              <a:rPr kumimoji="0" lang="fr-CA" sz="1200" b="0" i="0" u="none" strike="noStrike" kern="1200" cap="none" spc="0" normalizeH="0" baseline="0" noProof="0" dirty="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pPr>
            <a:r>
              <a:rPr lang="fr-CA" sz="1200" kern="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En plus de la nicotine, la vapeur produite par une cigarette électronique peut contenir des substances chimiques toxiques et d’autres métaux lourds</a:t>
            </a:r>
            <a:r>
              <a:rPr lang="fr-CA" sz="1200" kern="1200" baseline="30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fr-CA" sz="1100" baseline="30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5</a:t>
            </a:r>
            <a:r>
              <a:rPr lang="fr-CA" sz="1200" kern="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Si vous partagez des dispositifs de vapotage, il y a un risque de propager des virus et des maladies infectieuses</a:t>
            </a:r>
            <a:r>
              <a:rPr kumimoji="0" lang="fr-CA" sz="1200" b="0" i="0" u="none" strike="noStrike" kern="1200" cap="none" spc="0" normalizeH="0" baseline="30000" noProof="0" dirty="0">
                <a:ln>
                  <a:noFill/>
                </a:ln>
                <a:solidFill>
                  <a:prstClr val="black"/>
                </a:solidFill>
                <a:effectLst/>
                <a:uLnTx/>
                <a:uFillTx/>
                <a:latin typeface="+mn-lt"/>
                <a:ea typeface="+mn-ea"/>
                <a:cs typeface="+mn-cs"/>
              </a:rPr>
              <a:t>12</a:t>
            </a:r>
            <a:r>
              <a:rPr kumimoji="0" lang="fr-CA" sz="1200" b="0" i="0" u="none" strike="noStrike" kern="1200" cap="none" spc="0" normalizeH="0" baseline="0" noProof="0" dirty="0">
                <a:ln>
                  <a:noFill/>
                </a:ln>
                <a:solidFill>
                  <a:prstClr val="black"/>
                </a:solidFill>
                <a:effectLst/>
                <a:uLnTx/>
                <a:uFillTx/>
                <a:latin typeface="+mn-lt"/>
                <a:ea typeface="+mn-ea"/>
                <a:cs typeface="+mn-cs"/>
              </a:rPr>
              <a:t>, comme l’herpès et la grippe.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nSpc>
                <a:spcPct val="107000"/>
              </a:lnSpc>
              <a:spcBef>
                <a:spcPts val="0"/>
              </a:spcBef>
              <a:spcAft>
                <a:spcPts val="0"/>
              </a:spcAft>
              <a:buFont typeface="Arial" panose="020B0604020202020204" pitchFamily="34" charset="0"/>
              <a:buChar char="•"/>
            </a:pPr>
            <a:r>
              <a:rPr lang="fr-CA" sz="1200" kern="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Le liquide à vapoter utilisé dans les cigarettes électroniques et les produits de vapotage contient souvent de la nicotine, laquelle est addictive. Nous allons en discuter davantage sous peu.</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effectLst/>
                <a:highlight>
                  <a:srgbClr val="FFFF00"/>
                </a:highlight>
                <a:latin typeface="Calibri" panose="020F0502020204030204" pitchFamily="34" charset="0"/>
                <a:ea typeface="Calibri" panose="020F0502020204030204" pitchFamily="34" charset="0"/>
              </a:rPr>
              <a:t>Les </a:t>
            </a:r>
            <a:r>
              <a:rPr lang="en-US" sz="1200" kern="1200" dirty="0" err="1">
                <a:effectLst/>
                <a:highlight>
                  <a:srgbClr val="FFFF00"/>
                </a:highlight>
                <a:latin typeface="Calibri" panose="020F0502020204030204" pitchFamily="34" charset="0"/>
                <a:ea typeface="Calibri" panose="020F0502020204030204" pitchFamily="34" charset="0"/>
              </a:rPr>
              <a:t>données</a:t>
            </a:r>
            <a:r>
              <a:rPr lang="en-US" sz="1200" kern="1200" dirty="0">
                <a:effectLst/>
                <a:highlight>
                  <a:srgbClr val="FFFF00"/>
                </a:highlight>
                <a:latin typeface="Calibri" panose="020F0502020204030204" pitchFamily="34" charset="0"/>
                <a:ea typeface="Calibri" panose="020F0502020204030204" pitchFamily="34" charset="0"/>
              </a:rPr>
              <a:t> </a:t>
            </a:r>
            <a:r>
              <a:rPr lang="en-US" sz="1200" kern="1200" dirty="0" err="1">
                <a:effectLst/>
                <a:highlight>
                  <a:srgbClr val="FFFF00"/>
                </a:highlight>
                <a:latin typeface="Calibri" panose="020F0502020204030204" pitchFamily="34" charset="0"/>
                <a:ea typeface="Calibri" panose="020F0502020204030204" pitchFamily="34" charset="0"/>
              </a:rPr>
              <a:t>probantes</a:t>
            </a:r>
            <a:r>
              <a:rPr lang="en-US" sz="1200" kern="1200" dirty="0">
                <a:effectLst/>
                <a:highlight>
                  <a:srgbClr val="FFFF00"/>
                </a:highlight>
                <a:latin typeface="Calibri" panose="020F0502020204030204" pitchFamily="34" charset="0"/>
                <a:ea typeface="Calibri" panose="020F0502020204030204" pitchFamily="34" charset="0"/>
              </a:rPr>
              <a:t> portent à </a:t>
            </a:r>
            <a:r>
              <a:rPr lang="en-US" sz="1200" kern="1200" dirty="0" err="1">
                <a:effectLst/>
                <a:highlight>
                  <a:srgbClr val="FFFF00"/>
                </a:highlight>
                <a:latin typeface="Calibri" panose="020F0502020204030204" pitchFamily="34" charset="0"/>
                <a:ea typeface="Calibri" panose="020F0502020204030204" pitchFamily="34" charset="0"/>
              </a:rPr>
              <a:t>croire</a:t>
            </a:r>
            <a:r>
              <a:rPr lang="en-US" sz="1200" kern="1200" dirty="0">
                <a:effectLst/>
                <a:highlight>
                  <a:srgbClr val="FFFF00"/>
                </a:highlight>
                <a:latin typeface="Calibri" panose="020F0502020204030204" pitchFamily="34" charset="0"/>
                <a:ea typeface="Calibri" panose="020F0502020204030204" pitchFamily="34" charset="0"/>
              </a:rPr>
              <a:t> que</a:t>
            </a:r>
            <a:r>
              <a:rPr lang="en-US" sz="1200" kern="1200" dirty="0">
                <a:effectLst/>
                <a:latin typeface="Calibri" panose="020F0502020204030204" pitchFamily="34" charset="0"/>
                <a:ea typeface="Calibri" panose="020F0502020204030204" pitchFamily="34" charset="0"/>
              </a:rPr>
              <a:t> </a:t>
            </a:r>
            <a:r>
              <a:rPr kumimoji="0" lang="fr-CA" sz="1200" b="0" i="0" u="none" strike="noStrike" kern="1200" cap="none" spc="0" normalizeH="0" baseline="0" noProof="0" dirty="0">
                <a:ln>
                  <a:noFill/>
                </a:ln>
                <a:solidFill>
                  <a:prstClr val="black"/>
                </a:solidFill>
                <a:effectLst/>
                <a:uLnTx/>
                <a:uFillTx/>
                <a:latin typeface="+mn-lt"/>
                <a:ea typeface="+mn-ea"/>
                <a:cs typeface="+mn-cs"/>
              </a:rPr>
              <a:t>les jeunes qui vapotent sont plus susceptibles de devenir des fumeurs de tabac</a:t>
            </a:r>
            <a:r>
              <a:rPr kumimoji="0" lang="fr-CA" sz="1200" b="0" i="0" u="none" strike="noStrike" kern="1200" cap="none" spc="0" normalizeH="0" baseline="30000" noProof="0" dirty="0">
                <a:ln>
                  <a:noFill/>
                </a:ln>
                <a:solidFill>
                  <a:prstClr val="black"/>
                </a:solidFill>
                <a:effectLst/>
                <a:uLnTx/>
                <a:uFillTx/>
                <a:latin typeface="+mn-lt"/>
                <a:ea typeface="+mn-ea"/>
                <a:cs typeface="+mn-cs"/>
              </a:rPr>
              <a:t>11</a:t>
            </a:r>
            <a:r>
              <a:rPr kumimoji="0" lang="fr-CA" sz="1200" b="0" i="0" u="none" strike="noStrike" kern="1200" cap="none" spc="0" normalizeH="0" baseline="0" noProof="0" dirty="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Les effets du vapotage sur la santé ne devraient pas être comparés à ceux du tabac : il faudrait plutôt les </a:t>
            </a:r>
            <a:r>
              <a:rPr lang="fr-FR" sz="1800" dirty="0">
                <a:solidFill>
                  <a:srgbClr val="000000"/>
                </a:solidFill>
                <a:latin typeface="Segoe UI" panose="020B0502040204020203" pitchFamily="34" charset="0"/>
              </a:rPr>
              <a:t>comparer au fait de ne pas vapoter.</a:t>
            </a:r>
            <a:r>
              <a:rPr kumimoji="0" lang="fr-CA" sz="1200" b="0" i="0" u="none" strike="noStrike" kern="1200" cap="none" spc="0" normalizeH="0" baseline="0" noProof="0" dirty="0">
                <a:ln>
                  <a:noFill/>
                </a:ln>
                <a:solidFill>
                  <a:prstClr val="black"/>
                </a:solidFill>
                <a:effectLst/>
                <a:uLnTx/>
                <a:uFillTx/>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En prenant en considération toutes ces substances chimiques et tous les éléments connus à ce jour en matière d’effets sur la santé, à votre avis, est-ce que le vapotage est sécuritaire, comparativement au fait de ne pas vapoter?</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Image: </a:t>
            </a:r>
            <a:r>
              <a:rPr kumimoji="0" lang="fr-CA" sz="1200" b="0" i="0" u="none" strike="noStrike" kern="1200" cap="none" spc="0" normalizeH="0" baseline="0" noProof="0" dirty="0" err="1">
                <a:ln>
                  <a:noFill/>
                </a:ln>
                <a:solidFill>
                  <a:prstClr val="black"/>
                </a:solidFill>
                <a:effectLst/>
                <a:uLnTx/>
                <a:uFillTx/>
                <a:latin typeface="+mn-lt"/>
                <a:ea typeface="+mn-ea"/>
                <a:cs typeface="+mn-cs"/>
              </a:rPr>
              <a:t>Pixabay</a:t>
            </a:r>
            <a:r>
              <a:rPr kumimoji="0" lang="fr-CA" sz="1200" b="0" i="0" u="none" strike="noStrike" kern="1200" cap="none" spc="0" normalizeH="0" baseline="0" noProof="0" dirty="0">
                <a:ln>
                  <a:noFill/>
                </a:ln>
                <a:solidFill>
                  <a:prstClr val="black"/>
                </a:solidFill>
                <a:effectLst/>
                <a:uLnTx/>
                <a:uFillTx/>
                <a:latin typeface="+mn-lt"/>
                <a:ea typeface="+mn-ea"/>
                <a:cs typeface="+mn-cs"/>
              </a:rPr>
              <a:t>, sign-304093_1280 (utilisation gratuite)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7C8A12B3-0EF9-4A18-BC87-B34BDA996A6C}" type="slidenum">
              <a:rPr lang="en-CA" smtClean="0"/>
              <a:t>13</a:t>
            </a:fld>
            <a:endParaRPr lang="en-CA"/>
          </a:p>
        </p:txBody>
      </p:sp>
    </p:spTree>
    <p:extLst>
      <p:ext uri="{BB962C8B-B14F-4D97-AF65-F5344CB8AC3E}">
        <p14:creationId xmlns:p14="http://schemas.microsoft.com/office/powerpoint/2010/main" val="389865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Nous savons que la plupart des jus à vapoter contiennent de la nicotine.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Mais qu’est-ce que la nicotine?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La nicotine est présente naturellement dans les feuilles de tabac</a:t>
            </a:r>
            <a:r>
              <a:rPr kumimoji="0" lang="fr-CA" sz="1200" b="0" i="0" u="none" strike="noStrike" kern="1200" cap="none" spc="0" normalizeH="0" baseline="30000" noProof="0" dirty="0">
                <a:ln>
                  <a:noFill/>
                </a:ln>
                <a:solidFill>
                  <a:prstClr val="black"/>
                </a:solidFill>
                <a:effectLst/>
                <a:uLnTx/>
                <a:uFillTx/>
                <a:latin typeface="+mn-lt"/>
                <a:ea typeface="+mn-ea"/>
                <a:cs typeface="+mn-cs"/>
              </a:rPr>
              <a:t>13</a:t>
            </a:r>
            <a:r>
              <a:rPr kumimoji="0" lang="fr-CA" sz="1200" b="0" i="0" u="none" strike="noStrike" kern="1200" cap="none" spc="0" normalizeH="0" baseline="0" noProof="0" dirty="0">
                <a:ln>
                  <a:noFill/>
                </a:ln>
                <a:solidFill>
                  <a:prstClr val="black"/>
                </a:solidFill>
                <a:effectLst/>
                <a:uLnTx/>
                <a:uFillTx/>
                <a:latin typeface="+mn-lt"/>
                <a:ea typeface="+mn-ea"/>
                <a:cs typeface="+mn-cs"/>
              </a:rPr>
              <a:t>, mais elle est ajoutée dans le jus à vapoter.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Image: iStock-856809470 (acheté)</a:t>
            </a:r>
            <a:endParaRPr lang="en-CA" baseline="0" dirty="0">
              <a:solidFill>
                <a:schemeClr val="tx1"/>
              </a:solidFill>
              <a:effectLst/>
            </a:endParaRPr>
          </a:p>
        </p:txBody>
      </p:sp>
      <p:sp>
        <p:nvSpPr>
          <p:cNvPr id="4" name="Slide Number Placeholder 3"/>
          <p:cNvSpPr>
            <a:spLocks noGrp="1"/>
          </p:cNvSpPr>
          <p:nvPr>
            <p:ph type="sldNum" sz="quarter" idx="10"/>
          </p:nvPr>
        </p:nvSpPr>
        <p:spPr/>
        <p:txBody>
          <a:bodyPr/>
          <a:lstStyle/>
          <a:p>
            <a:fld id="{7C4D39A7-DC74-41A3-A093-3B07289FF3B5}" type="slidenum">
              <a:rPr lang="en-US" smtClean="0"/>
              <a:t>14</a:t>
            </a:fld>
            <a:endParaRPr lang="en-US"/>
          </a:p>
        </p:txBody>
      </p:sp>
    </p:spTree>
    <p:extLst>
      <p:ext uri="{BB962C8B-B14F-4D97-AF65-F5344CB8AC3E}">
        <p14:creationId xmlns:p14="http://schemas.microsoft.com/office/powerpoint/2010/main" val="1919678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Plus tôt, nous avons examiné les éléments qui composent la cigarette électronique et le liquide à vapoter, ainsi que la façon dont l’aérosol inhalé est créé. Maintenant, penchons-nous sur la façon dont l’aérosol </a:t>
            </a:r>
            <a:r>
              <a:rPr lang="fr-FR" sz="1800" dirty="0">
                <a:solidFill>
                  <a:srgbClr val="000000"/>
                </a:solidFill>
                <a:latin typeface="Segoe UI" panose="020B0502040204020203" pitchFamily="34" charset="0"/>
              </a:rPr>
              <a:t>entre dans notre corps et en sort.</a:t>
            </a:r>
            <a:r>
              <a:rPr kumimoji="0" lang="fr-CA" sz="1200" b="0" i="0" u="none" strike="noStrike" kern="1200" cap="none" spc="0" normalizeH="0" baseline="0" noProof="0" dirty="0">
                <a:ln>
                  <a:noFill/>
                </a:ln>
                <a:solidFill>
                  <a:prstClr val="black"/>
                </a:solidFill>
                <a:effectLst/>
                <a:uLnTx/>
                <a:uFillTx/>
                <a:latin typeface="+mn-lt"/>
                <a:ea typeface="+mn-ea"/>
                <a:cs typeface="+mn-cs"/>
              </a:rPr>
              <a:t>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Comment cela fonctionne : du liquide à la vapeur</a:t>
            </a:r>
            <a:r>
              <a:rPr kumimoji="0" lang="fr-CA" sz="1200" b="0" i="0" u="none" strike="noStrike" kern="1200" cap="none" spc="0" normalizeH="0" baseline="30000" noProof="0" dirty="0">
                <a:ln>
                  <a:noFill/>
                </a:ln>
                <a:solidFill>
                  <a:prstClr val="black"/>
                </a:solidFill>
                <a:effectLst/>
                <a:uLnTx/>
                <a:uFillTx/>
                <a:latin typeface="+mn-lt"/>
                <a:ea typeface="+mn-ea"/>
                <a:cs typeface="+mn-cs"/>
              </a:rPr>
              <a:t>4</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 liquide de vapotage, contenant des substances chimiques, est chauffé pour former un aérosol.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L’aérosol est inhalé par la bouche, absorbé par les poumons, puis transmis dans le sang.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 reste de l’aérosol est expiré.</a:t>
            </a:r>
            <a:endParaRPr lang="en-US" dirty="0"/>
          </a:p>
        </p:txBody>
      </p:sp>
      <p:sp>
        <p:nvSpPr>
          <p:cNvPr id="4" name="Slide Number Placeholder 3"/>
          <p:cNvSpPr>
            <a:spLocks noGrp="1"/>
          </p:cNvSpPr>
          <p:nvPr>
            <p:ph type="sldNum" sz="quarter" idx="10"/>
          </p:nvPr>
        </p:nvSpPr>
        <p:spPr/>
        <p:txBody>
          <a:bodyPr/>
          <a:lstStyle/>
          <a:p>
            <a:fld id="{7C4D39A7-DC74-41A3-A093-3B07289FF3B5}" type="slidenum">
              <a:rPr lang="en-US" smtClean="0"/>
              <a:t>15</a:t>
            </a:fld>
            <a:endParaRPr lang="en-US"/>
          </a:p>
        </p:txBody>
      </p:sp>
    </p:spTree>
    <p:extLst>
      <p:ext uri="{BB962C8B-B14F-4D97-AF65-F5344CB8AC3E}">
        <p14:creationId xmlns:p14="http://schemas.microsoft.com/office/powerpoint/2010/main" val="2374114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Dès que l’aérosol est inhalé dans les poumons, la nicotine peut prendre seulement 10 secondes pour atteindre le cerveau</a:t>
            </a:r>
            <a:r>
              <a:rPr kumimoji="0" lang="fr-CA" sz="1200" b="0" i="0" u="none" strike="noStrike" kern="1200" cap="none" spc="0" normalizeH="0" baseline="30000" noProof="0" dirty="0">
                <a:ln>
                  <a:noFill/>
                </a:ln>
                <a:solidFill>
                  <a:prstClr val="black"/>
                </a:solidFill>
                <a:effectLst/>
                <a:uLnTx/>
                <a:uFillTx/>
                <a:latin typeface="+mn-lt"/>
                <a:ea typeface="+mn-ea"/>
                <a:cs typeface="+mn-cs"/>
              </a:rPr>
              <a:t>13</a:t>
            </a:r>
            <a:r>
              <a:rPr kumimoji="0" lang="fr-CA"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Cela entraîne diverses réactions immédiates dans l’organisme</a:t>
            </a:r>
            <a:r>
              <a:rPr kumimoji="0" lang="fr-CA" sz="1200" b="0" i="0" u="none" strike="noStrike" kern="1200" cap="none" spc="0" normalizeH="0" baseline="30000" noProof="0" dirty="0">
                <a:ln>
                  <a:noFill/>
                </a:ln>
                <a:solidFill>
                  <a:prstClr val="black"/>
                </a:solidFill>
                <a:effectLst/>
                <a:uLnTx/>
                <a:uFillTx/>
                <a:latin typeface="+mn-lt"/>
                <a:ea typeface="+mn-ea"/>
                <a:cs typeface="+mn-cs"/>
              </a:rPr>
              <a:t>13</a:t>
            </a:r>
            <a:r>
              <a:rPr kumimoji="0" lang="fr-CA" sz="1200" b="0" i="0" u="none" strike="noStrike" kern="1200" cap="none" spc="0" normalizeH="0" baseline="0" noProof="0" dirty="0">
                <a:ln>
                  <a:noFill/>
                </a:ln>
                <a:solidFill>
                  <a:prstClr val="black"/>
                </a:solidFill>
                <a:effectLst/>
                <a:uLnTx/>
                <a:uFillTx/>
                <a:latin typeface="+mn-lt"/>
                <a:ea typeface="+mn-ea"/>
                <a:cs typeface="+mn-cs"/>
              </a:rPr>
              <a:t>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une tension artérielle et un rythme cardiaque élevés;</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une contraction des vaisseaux sanguins, causant une chute de la température des mains et des pieds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une modification des ondes cérébrales et un relâchement musculaire</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Image: </a:t>
            </a:r>
            <a:r>
              <a:rPr kumimoji="0" lang="fr-CA" sz="1200" b="0" i="0" u="none" strike="noStrike" kern="1200" cap="none" spc="0" normalizeH="0" baseline="0" noProof="0" dirty="0" err="1">
                <a:ln>
                  <a:noFill/>
                </a:ln>
                <a:solidFill>
                  <a:prstClr val="black"/>
                </a:solidFill>
                <a:effectLst/>
                <a:uLnTx/>
                <a:uFillTx/>
                <a:latin typeface="+mn-lt"/>
                <a:ea typeface="+mn-ea"/>
                <a:cs typeface="+mn-cs"/>
              </a:rPr>
              <a:t>Pixabay</a:t>
            </a:r>
            <a:r>
              <a:rPr kumimoji="0" lang="fr-CA" sz="1200" b="0" i="0" u="none" strike="noStrike" kern="1200" cap="none" spc="0" normalizeH="0" baseline="0" noProof="0" dirty="0">
                <a:ln>
                  <a:noFill/>
                </a:ln>
                <a:solidFill>
                  <a:prstClr val="black"/>
                </a:solidFill>
                <a:effectLst/>
                <a:uLnTx/>
                <a:uFillTx/>
                <a:latin typeface="+mn-lt"/>
                <a:ea typeface="+mn-ea"/>
                <a:cs typeface="+mn-cs"/>
              </a:rPr>
              <a:t>, stopwatch-161539_1280 (utilisation gratuite)</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Image: </a:t>
            </a:r>
            <a:r>
              <a:rPr kumimoji="0" lang="fr-CA" sz="1200" b="0" i="0" u="none" strike="noStrike" kern="1200" cap="none" spc="0" normalizeH="0" baseline="0" noProof="0" dirty="0" err="1">
                <a:ln>
                  <a:noFill/>
                </a:ln>
                <a:solidFill>
                  <a:prstClr val="black"/>
                </a:solidFill>
                <a:effectLst/>
                <a:uLnTx/>
                <a:uFillTx/>
                <a:latin typeface="+mn-lt"/>
                <a:ea typeface="+mn-ea"/>
                <a:cs typeface="+mn-cs"/>
              </a:rPr>
              <a:t>Pixabay</a:t>
            </a:r>
            <a:r>
              <a:rPr kumimoji="0" lang="fr-CA" sz="1200" b="0" i="0" u="none" strike="noStrike" kern="1200" cap="none" spc="0" normalizeH="0" baseline="0" noProof="0" dirty="0">
                <a:ln>
                  <a:noFill/>
                </a:ln>
                <a:solidFill>
                  <a:prstClr val="black"/>
                </a:solidFill>
                <a:effectLst/>
                <a:uLnTx/>
                <a:uFillTx/>
                <a:latin typeface="+mn-lt"/>
                <a:ea typeface="+mn-ea"/>
                <a:cs typeface="+mn-cs"/>
              </a:rPr>
              <a:t>, heart-1143648_1920 (utilisation gratuite)</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Image: </a:t>
            </a:r>
            <a:r>
              <a:rPr kumimoji="0" lang="fr-CA" sz="1200" b="0" i="0" u="none" strike="noStrike" kern="1200" cap="none" spc="0" normalizeH="0" baseline="0" noProof="0" dirty="0" err="1">
                <a:ln>
                  <a:noFill/>
                </a:ln>
                <a:solidFill>
                  <a:prstClr val="black"/>
                </a:solidFill>
                <a:effectLst/>
                <a:uLnTx/>
                <a:uFillTx/>
                <a:latin typeface="+mn-lt"/>
                <a:ea typeface="+mn-ea"/>
                <a:cs typeface="+mn-cs"/>
              </a:rPr>
              <a:t>Pixabay</a:t>
            </a:r>
            <a:r>
              <a:rPr kumimoji="0" lang="fr-CA" sz="1200" b="0" i="0" u="none" strike="noStrike" kern="1200" cap="none" spc="0" normalizeH="0" baseline="0" noProof="0" dirty="0">
                <a:ln>
                  <a:noFill/>
                </a:ln>
                <a:solidFill>
                  <a:prstClr val="black"/>
                </a:solidFill>
                <a:effectLst/>
                <a:uLnTx/>
                <a:uFillTx/>
                <a:latin typeface="+mn-lt"/>
                <a:ea typeface="+mn-ea"/>
                <a:cs typeface="+mn-cs"/>
              </a:rPr>
              <a:t>, human-body-311864 (utilisation gratuite)</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Image: </a:t>
            </a:r>
            <a:r>
              <a:rPr kumimoji="0" lang="fr-CA" sz="1200" b="0" i="0" u="none" strike="noStrike" kern="1200" cap="none" spc="0" normalizeH="0" baseline="0" noProof="0" dirty="0" err="1">
                <a:ln>
                  <a:noFill/>
                </a:ln>
                <a:solidFill>
                  <a:prstClr val="black"/>
                </a:solidFill>
                <a:effectLst/>
                <a:uLnTx/>
                <a:uFillTx/>
                <a:latin typeface="+mn-lt"/>
                <a:ea typeface="+mn-ea"/>
                <a:cs typeface="+mn-cs"/>
              </a:rPr>
              <a:t>brain</a:t>
            </a:r>
            <a:r>
              <a:rPr kumimoji="0" lang="fr-CA" sz="1200" b="0" i="0" u="none" strike="noStrike" kern="1200" cap="none" spc="0" normalizeH="0" baseline="0" noProof="0" dirty="0">
                <a:ln>
                  <a:noFill/>
                </a:ln>
                <a:solidFill>
                  <a:prstClr val="black"/>
                </a:solidFill>
                <a:effectLst/>
                <a:uLnTx/>
                <a:uFillTx/>
                <a:latin typeface="+mn-lt"/>
                <a:ea typeface="+mn-ea"/>
                <a:cs typeface="+mn-cs"/>
              </a:rPr>
              <a:t>– istockphoto-618611610 (acheté)</a:t>
            </a:r>
            <a:endParaRPr lang="en-US" dirty="0"/>
          </a:p>
        </p:txBody>
      </p:sp>
      <p:sp>
        <p:nvSpPr>
          <p:cNvPr id="4" name="Slide Number Placeholder 3"/>
          <p:cNvSpPr>
            <a:spLocks noGrp="1"/>
          </p:cNvSpPr>
          <p:nvPr>
            <p:ph type="sldNum" sz="quarter" idx="10"/>
          </p:nvPr>
        </p:nvSpPr>
        <p:spPr/>
        <p:txBody>
          <a:bodyPr/>
          <a:lstStyle/>
          <a:p>
            <a:fld id="{7C4D39A7-DC74-41A3-A093-3B07289FF3B5}" type="slidenum">
              <a:rPr lang="en-US" smtClean="0"/>
              <a:t>16</a:t>
            </a:fld>
            <a:endParaRPr lang="en-US"/>
          </a:p>
        </p:txBody>
      </p:sp>
    </p:spTree>
    <p:extLst>
      <p:ext uri="{BB962C8B-B14F-4D97-AF65-F5344CB8AC3E}">
        <p14:creationId xmlns:p14="http://schemas.microsoft.com/office/powerpoint/2010/main" val="2864832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La nicotine produit aussi d’autres effets, particulièrement sur le cerveau en développement des jeunes. Le cerveau de l’ado est conçu pour traiter l’information bien plus rapidement que le cerveau de l’adulte afin de pouvoir apprendre et s’adapter à son environnement. Lorsque la nicotine est absorbée dans le cerveau, elle change la façon dont ce dernier croît et se développe. La nicotine modifie ce développement</a:t>
            </a:r>
            <a:r>
              <a:rPr kumimoji="0" lang="fr-CA" sz="1200" b="0" i="0" u="none" strike="noStrike" kern="1200" cap="none" spc="0" normalizeH="0" baseline="30000" noProof="0" dirty="0">
                <a:ln>
                  <a:noFill/>
                </a:ln>
                <a:solidFill>
                  <a:prstClr val="black"/>
                </a:solidFill>
                <a:effectLst/>
                <a:uLnTx/>
                <a:uFillTx/>
                <a:latin typeface="+mn-lt"/>
                <a:ea typeface="+mn-ea"/>
                <a:cs typeface="+mn-cs"/>
              </a:rPr>
              <a:t>11</a:t>
            </a:r>
            <a:r>
              <a:rPr kumimoji="0" lang="fr-CA" sz="1200" b="0" i="0" u="none" strike="noStrike" kern="1200" cap="none" spc="0" normalizeH="0" baseline="0" noProof="0" dirty="0">
                <a:ln>
                  <a:noFill/>
                </a:ln>
                <a:solidFill>
                  <a:prstClr val="black"/>
                </a:solidFill>
                <a:effectLst/>
                <a:uLnTx/>
                <a:uFillTx/>
                <a:latin typeface="+mn-lt"/>
                <a:ea typeface="+mn-ea"/>
                <a:cs typeface="+mn-cs"/>
              </a:rPr>
              <a:t>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r>
              <a:rPr kumimoji="0" lang="fr-CA" sz="1200" b="0" i="0" u="none" strike="noStrike" kern="1200" cap="none" spc="0" normalizeH="0" baseline="0" noProof="0" dirty="0">
                <a:ln>
                  <a:noFill/>
                </a:ln>
                <a:solidFill>
                  <a:prstClr val="black"/>
                </a:solidFill>
                <a:effectLst/>
                <a:uLnTx/>
                <a:uFillTx/>
                <a:latin typeface="+mn-lt"/>
                <a:ea typeface="+mn-ea"/>
                <a:cs typeface="+mn-cs"/>
              </a:rPr>
              <a:t>. Elle peut aussi nuire à la mémoire et à la concentration</a:t>
            </a:r>
            <a:r>
              <a:rPr kumimoji="0" lang="fr-CA" sz="1200" b="0" i="0" u="none" strike="noStrike" kern="1200" cap="none" spc="0" normalizeH="0" baseline="30000" noProof="0" dirty="0">
                <a:ln>
                  <a:noFill/>
                </a:ln>
                <a:solidFill>
                  <a:prstClr val="black"/>
                </a:solidFill>
                <a:effectLst/>
                <a:uLnTx/>
                <a:uFillTx/>
                <a:latin typeface="+mn-lt"/>
                <a:ea typeface="+mn-ea"/>
                <a:cs typeface="+mn-cs"/>
              </a:rPr>
              <a:t>11</a:t>
            </a:r>
            <a:r>
              <a:rPr kumimoji="0" lang="fr-CA" sz="1200" b="0" i="0" u="none" strike="noStrike" kern="1200" cap="none" spc="0" normalizeH="0" baseline="0" noProof="0" dirty="0">
                <a:ln>
                  <a:noFill/>
                </a:ln>
                <a:solidFill>
                  <a:prstClr val="black"/>
                </a:solidFill>
                <a:effectLst/>
                <a:uLnTx/>
                <a:uFillTx/>
                <a:latin typeface="+mn-lt"/>
                <a:ea typeface="+mn-ea"/>
                <a:cs typeface="+mn-cs"/>
              </a:rPr>
              <a:t>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r>
              <a:rPr kumimoji="0" lang="fr-CA"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prstClr val="black"/>
                </a:solidFill>
                <a:effectLst/>
                <a:uLnTx/>
                <a:uFillTx/>
                <a:latin typeface="+mn-lt"/>
                <a:ea typeface="+mn-ea"/>
                <a:cs typeface="+mn-cs"/>
              </a:rPr>
              <a:t>La nicotine est une substance qui engendre une très forte dépendance.</a:t>
            </a:r>
            <a:r>
              <a:rPr kumimoji="0" lang="fr-CA" sz="1200" b="0" i="0" u="none" strike="noStrike" kern="1200" cap="none" spc="0" normalizeH="0" baseline="0" noProof="0" dirty="0">
                <a:ln>
                  <a:noFill/>
                </a:ln>
                <a:solidFill>
                  <a:prstClr val="black"/>
                </a:solidFill>
                <a:effectLst/>
                <a:uLnTx/>
                <a:uFillTx/>
                <a:latin typeface="+mn-lt"/>
                <a:ea typeface="+mn-ea"/>
                <a:cs typeface="+mn-cs"/>
              </a:rPr>
              <a:t> À cause de la vitesse à laquelle le cerveau de l’ado traite l’information, cela veut également dire qu’il peut développer une dépendance à la nicotine à des </a:t>
            </a:r>
            <a:r>
              <a:rPr kumimoji="0" lang="fr-CA" sz="1200" b="0" i="0" u="sng" strike="noStrike" kern="1200" cap="none" spc="0" normalizeH="0" baseline="0" noProof="0" dirty="0">
                <a:ln>
                  <a:noFill/>
                </a:ln>
                <a:solidFill>
                  <a:prstClr val="black"/>
                </a:solidFill>
                <a:effectLst/>
                <a:uLnTx/>
                <a:uFillTx/>
                <a:latin typeface="+mn-lt"/>
                <a:ea typeface="+mn-ea"/>
                <a:cs typeface="+mn-cs"/>
              </a:rPr>
              <a:t>taux</a:t>
            </a:r>
            <a:r>
              <a:rPr kumimoji="0" lang="fr-CA" sz="1200" b="0" i="0" u="none" strike="noStrike" kern="1200" cap="none" spc="0" normalizeH="0" baseline="0" noProof="0" dirty="0">
                <a:ln>
                  <a:noFill/>
                </a:ln>
                <a:solidFill>
                  <a:prstClr val="black"/>
                </a:solidFill>
                <a:effectLst/>
                <a:uLnTx/>
                <a:uFillTx/>
                <a:latin typeface="+mn-lt"/>
                <a:ea typeface="+mn-ea"/>
                <a:cs typeface="+mn-cs"/>
              </a:rPr>
              <a:t> d’exposition </a:t>
            </a:r>
            <a:r>
              <a:rPr kumimoji="0" lang="fr-CA" sz="1200" b="0" i="0" u="sng" strike="noStrike" kern="1200" cap="none" spc="0" normalizeH="0" baseline="0" noProof="0" dirty="0">
                <a:ln>
                  <a:noFill/>
                </a:ln>
                <a:solidFill>
                  <a:prstClr val="black"/>
                </a:solidFill>
                <a:effectLst/>
                <a:uLnTx/>
                <a:uFillTx/>
                <a:latin typeface="+mn-lt"/>
                <a:ea typeface="+mn-ea"/>
                <a:cs typeface="+mn-cs"/>
              </a:rPr>
              <a:t>inférieurs</a:t>
            </a:r>
            <a:r>
              <a:rPr kumimoji="0" lang="fr-CA" sz="1200" b="0" i="0" u="none" strike="noStrike" kern="1200" cap="none" spc="0" normalizeH="0" baseline="0" noProof="0" dirty="0">
                <a:ln>
                  <a:noFill/>
                </a:ln>
                <a:solidFill>
                  <a:prstClr val="black"/>
                </a:solidFill>
                <a:effectLst/>
                <a:uLnTx/>
                <a:uFillTx/>
                <a:latin typeface="+mn-lt"/>
                <a:ea typeface="+mn-ea"/>
                <a:cs typeface="+mn-cs"/>
              </a:rPr>
              <a:t> à ceux de l’adulte</a:t>
            </a:r>
            <a:r>
              <a:rPr kumimoji="0" lang="fr-CA" sz="1200" b="0" i="0" u="none" strike="noStrike" kern="1200" cap="none" spc="0" normalizeH="0" baseline="30000" noProof="0" dirty="0">
                <a:ln>
                  <a:noFill/>
                </a:ln>
                <a:solidFill>
                  <a:prstClr val="black"/>
                </a:solidFill>
                <a:effectLst/>
                <a:uLnTx/>
                <a:uFillTx/>
                <a:latin typeface="+mn-lt"/>
                <a:ea typeface="+mn-ea"/>
                <a:cs typeface="+mn-cs"/>
              </a:rPr>
              <a:t>9</a:t>
            </a:r>
            <a:r>
              <a:rPr kumimoji="0" lang="fr-CA" sz="1200" b="0" i="0" u="none" strike="noStrike" kern="1200" cap="none" spc="0" normalizeH="0" baseline="0" noProof="0" dirty="0">
                <a:ln>
                  <a:noFill/>
                </a:ln>
                <a:solidFill>
                  <a:prstClr val="black"/>
                </a:solidFill>
                <a:effectLst/>
                <a:uLnTx/>
                <a:uFillTx/>
                <a:latin typeface="+mn-lt"/>
                <a:ea typeface="+mn-ea"/>
                <a:cs typeface="+mn-cs"/>
              </a:rPr>
              <a:t>. </a:t>
            </a:r>
            <a:r>
              <a:rPr lang="fr-CA" sz="1200" kern="1200" dirty="0">
                <a:solidFill>
                  <a:schemeClr val="tx1"/>
                </a:solidFill>
                <a:effectLst/>
                <a:latin typeface="+mn-lt"/>
                <a:ea typeface="+mn-ea"/>
                <a:cs typeface="+mn-cs"/>
              </a:rPr>
              <a:t>Tel que mentionné précédemment, les études portent à croire que les jeunes qui vapotent peuvent être plus susceptibles de commencer à fumer des cigarettes contenant du tabac</a:t>
            </a:r>
            <a:r>
              <a:rPr kumimoji="0" lang="fr-CA" sz="1200" b="0" i="0" u="none" strike="noStrike" kern="1200" cap="none" spc="0" normalizeH="0" baseline="30000" noProof="0" dirty="0">
                <a:ln>
                  <a:noFill/>
                </a:ln>
                <a:solidFill>
                  <a:prstClr val="black"/>
                </a:solidFill>
                <a:effectLst/>
                <a:uLnTx/>
                <a:uFillTx/>
                <a:latin typeface="+mn-lt"/>
                <a:ea typeface="+mn-ea"/>
                <a:cs typeface="+mn-cs"/>
              </a:rPr>
              <a:t>11</a:t>
            </a:r>
            <a:r>
              <a:rPr kumimoji="0" lang="fr-CA"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La dépendance</a:t>
            </a:r>
            <a:r>
              <a:rPr kumimoji="0" lang="fr-CA" sz="1200" b="0" i="0" u="none" strike="noStrike" kern="1200" cap="none" spc="0" normalizeH="0" baseline="30000" noProof="0" dirty="0">
                <a:ln>
                  <a:noFill/>
                </a:ln>
                <a:solidFill>
                  <a:prstClr val="black"/>
                </a:solidFill>
                <a:effectLst/>
                <a:highlight>
                  <a:srgbClr val="FFFF00"/>
                </a:highlight>
                <a:uLnTx/>
                <a:uFillTx/>
                <a:latin typeface="+mn-lt"/>
                <a:ea typeface="+mn-ea"/>
                <a:cs typeface="+mn-cs"/>
              </a:rPr>
              <a:t>13</a:t>
            </a:r>
            <a:r>
              <a:rPr kumimoji="0" lang="fr-CA"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a:t>
            </a:r>
            <a:endParaRPr kumimoji="0" lang="en-US" sz="1200" b="0"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La dépendance signifie qu’une personne ne peut pas contrôler son usage de substances comme la nicotine. Elle en consommera malgré les conséquences dommageables connues. </a:t>
            </a:r>
            <a:endParaRPr kumimoji="0" lang="en-US" sz="1200" b="0"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La nicotine peut procurer temporairement un sentiment de bien-être ou d’énergie. Elle cause libération de substances chimiques naturelles dans le cerveau, ce qui rend la personne plus alerte et plus calme. </a:t>
            </a:r>
            <a:endParaRPr kumimoji="0" lang="en-US" sz="1200" b="0"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Au fil du temps, l’organisme développe une </a:t>
            </a:r>
            <a:r>
              <a:rPr kumimoji="0" lang="fr-CA"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tolérance</a:t>
            </a:r>
            <a:r>
              <a:rPr kumimoji="0" lang="fr-CA"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à certains effets de la nicotine : la personne doit alors continuer de vapoter ou de fumer pour prolonger les effets. </a:t>
            </a:r>
            <a:endParaRPr kumimoji="0" lang="en-US" sz="1200" b="0"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effectLst/>
                <a:highlight>
                  <a:srgbClr val="FFFF00"/>
                </a:highlight>
                <a:latin typeface="Calibri" panose="020F0502020204030204" pitchFamily="34" charset="0"/>
                <a:ea typeface="Calibri" panose="020F0502020204030204" pitchFamily="34" charset="0"/>
              </a:rPr>
              <a:t>Lorsqu’une personne qui vapote ou qui fume régulièrement se prive de nicotine sur une période prolongée, elle ressent souvent des symptômes de sevrage comme de l’irritabilité, de l’anxiété, des difficultés à dormir, des maux de tête et des envies irrésistibles</a:t>
            </a:r>
            <a:r>
              <a:rPr kumimoji="0" lang="fr-CA"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De nombreuses personnes continuent de vapoter ou de fumer pour éviter ce sevrage.</a:t>
            </a:r>
            <a:r>
              <a:rPr kumimoji="0" lang="fr-CA" sz="1200" b="0" i="0" u="none" strike="noStrike" kern="1200" cap="none" spc="0" normalizeH="0" baseline="0" noProof="0" dirty="0">
                <a:ln>
                  <a:noFill/>
                </a:ln>
                <a:solidFill>
                  <a:prstClr val="black"/>
                </a:solidFill>
                <a:effectLst/>
                <a:uLnTx/>
                <a:uFillTx/>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Image: iStock_000043608806 (acheté)</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7C8A12B3-0EF9-4A18-BC87-B34BDA996A6C}" type="slidenum">
              <a:rPr lang="en-CA" smtClean="0"/>
              <a:t>17</a:t>
            </a:fld>
            <a:endParaRPr lang="en-CA"/>
          </a:p>
        </p:txBody>
      </p:sp>
    </p:spTree>
    <p:extLst>
      <p:ext uri="{BB962C8B-B14F-4D97-AF65-F5344CB8AC3E}">
        <p14:creationId xmlns:p14="http://schemas.microsoft.com/office/powerpoint/2010/main" val="2259834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a:solidFill>
                <a:schemeClr val="tx1"/>
              </a:solidFill>
              <a:effectLst/>
              <a:latin typeface="+mn-lt"/>
              <a:ea typeface="+mn-ea"/>
              <a:cs typeface="+mn-cs"/>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a:solidFill>
                  <a:schemeClr val="tx1"/>
                </a:solidFill>
                <a:effectLst/>
                <a:latin typeface="+mn-lt"/>
                <a:ea typeface="+mn-ea"/>
                <a:cs typeface="+mn-cs"/>
                <a:hlinkClick r:id="" action="ppaction://noaction"/>
              </a:rPr>
              <a:t>https://www.youtube.com/watch?v=uFX9F-KD7co</a:t>
            </a:r>
            <a:endParaRPr lang="en-US" sz="1200" kern="1200" dirty="0">
              <a:solidFill>
                <a:schemeClr val="tx1"/>
              </a:solidFill>
              <a:effectLst/>
              <a:latin typeface="+mn-lt"/>
              <a:ea typeface="+mn-ea"/>
              <a:cs typeface="+mn-cs"/>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Voici une vidéo qui explique un peu mieux la façon dont agit la nicotine.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Cette vidéo est seulement disponible en anglais.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Image: </a:t>
            </a:r>
            <a:r>
              <a:rPr kumimoji="0" lang="fr-CA" sz="1200" b="0" i="0" u="none" strike="noStrike" kern="1200" cap="none" spc="0" normalizeH="0" baseline="0" noProof="0" dirty="0" err="1">
                <a:ln>
                  <a:noFill/>
                </a:ln>
                <a:solidFill>
                  <a:prstClr val="black"/>
                </a:solidFill>
                <a:effectLst/>
                <a:uLnTx/>
                <a:uFillTx/>
                <a:latin typeface="+mn-lt"/>
                <a:ea typeface="+mn-ea"/>
                <a:cs typeface="+mn-cs"/>
              </a:rPr>
              <a:t>Pixabay</a:t>
            </a:r>
            <a:r>
              <a:rPr kumimoji="0" lang="fr-CA" sz="1200" b="0" i="0" u="none" strike="noStrike" kern="1200" cap="none" spc="0" normalizeH="0" baseline="0" noProof="0" dirty="0">
                <a:ln>
                  <a:noFill/>
                </a:ln>
                <a:solidFill>
                  <a:prstClr val="black"/>
                </a:solidFill>
                <a:effectLst/>
                <a:uLnTx/>
                <a:uFillTx/>
                <a:latin typeface="+mn-lt"/>
                <a:ea typeface="+mn-ea"/>
                <a:cs typeface="+mn-cs"/>
              </a:rPr>
              <a:t>, nobody-2798850_1920 (utilisation gratuite)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7C4D39A7-DC74-41A3-A093-3B07289FF3B5}" type="slidenum">
              <a:rPr lang="en-US" smtClean="0"/>
              <a:t>18</a:t>
            </a:fld>
            <a:endParaRPr lang="en-US"/>
          </a:p>
        </p:txBody>
      </p:sp>
    </p:spTree>
    <p:extLst>
      <p:ext uri="{BB962C8B-B14F-4D97-AF65-F5344CB8AC3E}">
        <p14:creationId xmlns:p14="http://schemas.microsoft.com/office/powerpoint/2010/main" val="1612621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Trop, c’est combien? Cela varie d’une personne à l’autre et dépend de la quantité de nicotine que l’organisme est habitué de recevoir et de la fréquence.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Si de la nicotine liquide est consommée ou absorbée par la peau, elle peut être toxique, causer des nausées ou des vomissements, augmenter le rythme cardiaque, causer de l’agitation et des tremblements, des difficultés respiratoires, des crises ou même mener à un décès</a:t>
            </a:r>
            <a:r>
              <a:rPr kumimoji="0" lang="fr-CA" sz="1200" b="0" i="0" u="none" strike="noStrike" kern="1200" cap="none" spc="0" normalizeH="0" baseline="30000" noProof="0" dirty="0">
                <a:ln>
                  <a:noFill/>
                </a:ln>
                <a:solidFill>
                  <a:prstClr val="black"/>
                </a:solidFill>
                <a:effectLst/>
                <a:uLnTx/>
                <a:uFillTx/>
                <a:latin typeface="+mn-lt"/>
                <a:ea typeface="+mn-ea"/>
                <a:cs typeface="+mn-cs"/>
              </a:rPr>
              <a:t>14</a:t>
            </a:r>
            <a:r>
              <a:rPr kumimoji="0" lang="fr-CA" sz="1200" b="0" i="0" u="none" strike="noStrike" kern="1200" cap="none" spc="0" normalizeH="0" baseline="0" noProof="0" dirty="0">
                <a:ln>
                  <a:noFill/>
                </a:ln>
                <a:solidFill>
                  <a:prstClr val="black"/>
                </a:solidFill>
                <a:effectLst/>
                <a:uLnTx/>
                <a:uFillTx/>
                <a:latin typeface="+mn-lt"/>
                <a:ea typeface="+mn-ea"/>
                <a:cs typeface="+mn-cs"/>
              </a:rPr>
              <a:t>, surtout chez les jeunes enfants. Il est particulièrement important de prendre ces éléments en considération s’il y a de jeunes enfants dans la maison, comme des frères ou des sœurs plus jeunes, lorsque vous gardez de jeunes enfants ou si vous avez des animaux.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a:lnSpc>
                <a:spcPct val="107000"/>
              </a:lnSpc>
              <a:spcBef>
                <a:spcPts val="0"/>
              </a:spcBef>
              <a:spcAft>
                <a:spcPts val="0"/>
              </a:spcAft>
            </a:pPr>
            <a:r>
              <a:rPr kumimoji="0" lang="fr-CA" sz="1200" b="0" i="0" u="none" strike="noStrike" kern="1200" cap="none" spc="0" normalizeH="0" baseline="0" noProof="0" dirty="0">
                <a:ln>
                  <a:noFill/>
                </a:ln>
                <a:solidFill>
                  <a:prstClr val="black"/>
                </a:solidFill>
                <a:effectLst/>
                <a:uLnTx/>
                <a:uFillTx/>
                <a:latin typeface="+mn-lt"/>
                <a:ea typeface="+mn-ea"/>
                <a:cs typeface="+mn-cs"/>
              </a:rPr>
              <a:t>Combien d’entre vous ont des frères ou des sœurs plus jeunes, ou ont gardé de jeunes enfants? </a:t>
            </a:r>
            <a:r>
              <a:rPr lang="fr-CA" sz="1200" i="1" kern="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(Attendez que des élèves lèvent la main.)</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Et combien de ces jeunes enfants prendront quelque chose qui semble délicieux sans demander la permission pour jouer avec ou le porter à leur bouche?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Vous pouvez constater à quel point ces liquides à vapoter sont dangereux, surtout s’ils ont une apparence amusante, goûtent les fruits ou les bonbons.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a:t>
            </a:r>
            <a:r>
              <a:rPr kumimoji="0" lang="en-US" sz="1200" b="0" i="0" u="none" strike="noStrike" kern="1200" cap="none" spc="0" normalizeH="0" baseline="0" noProof="0" dirty="0" err="1">
                <a:ln>
                  <a:noFill/>
                </a:ln>
                <a:solidFill>
                  <a:prstClr val="black"/>
                </a:solidFill>
                <a:effectLst/>
                <a:uLnTx/>
                <a:uFillTx/>
                <a:latin typeface="+mn-lt"/>
                <a:ea typeface="+mn-ea"/>
                <a:cs typeface="+mn-cs"/>
              </a:rPr>
              <a:t>Pixabay</a:t>
            </a:r>
            <a:r>
              <a:rPr kumimoji="0" lang="en-US" sz="1200" b="0" i="0" u="none" strike="noStrike" kern="1200" cap="none" spc="0" normalizeH="0" baseline="0" noProof="0" dirty="0">
                <a:ln>
                  <a:noFill/>
                </a:ln>
                <a:solidFill>
                  <a:prstClr val="black"/>
                </a:solidFill>
                <a:effectLst/>
                <a:uLnTx/>
                <a:uFillTx/>
                <a:latin typeface="+mn-lt"/>
                <a:ea typeface="+mn-ea"/>
                <a:cs typeface="+mn-cs"/>
              </a:rPr>
              <a:t>, ask-blackboard-356079 </a:t>
            </a:r>
            <a:r>
              <a:rPr kumimoji="0" lang="fr-CA" sz="1200" b="0" i="0" u="none" strike="noStrike" kern="1200" cap="none" spc="0" normalizeH="0" baseline="0" noProof="0" dirty="0">
                <a:ln>
                  <a:noFill/>
                </a:ln>
                <a:solidFill>
                  <a:prstClr val="black"/>
                </a:solidFill>
                <a:effectLst/>
                <a:uLnTx/>
                <a:uFillTx/>
                <a:latin typeface="+mn-lt"/>
                <a:ea typeface="+mn-ea"/>
                <a:cs typeface="+mn-cs"/>
              </a:rPr>
              <a:t>(utilisation gratuite)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7C8A12B3-0EF9-4A18-BC87-B34BDA996A6C}" type="slidenum">
              <a:rPr lang="en-CA" smtClean="0"/>
              <a:t>19</a:t>
            </a:fld>
            <a:endParaRPr lang="en-CA"/>
          </a:p>
        </p:txBody>
      </p:sp>
    </p:spTree>
    <p:extLst>
      <p:ext uri="{BB962C8B-B14F-4D97-AF65-F5344CB8AC3E}">
        <p14:creationId xmlns:p14="http://schemas.microsoft.com/office/powerpoint/2010/main" val="3962247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 partage d’objets qui entrent en contact avec la bouche, y compris les dispositifs de vapotage, peut augmenter le risque de contracter des virus ou des infections</a:t>
            </a:r>
            <a:r>
              <a:rPr kumimoji="0" lang="fr-CA" sz="1200" b="0" i="0" u="none" strike="noStrike" kern="1200" cap="none" spc="0" normalizeH="0" baseline="30000" noProof="0" dirty="0">
                <a:ln>
                  <a:noFill/>
                </a:ln>
                <a:solidFill>
                  <a:prstClr val="black"/>
                </a:solidFill>
                <a:effectLst/>
                <a:uLnTx/>
                <a:uFillTx/>
                <a:latin typeface="+mn-lt"/>
                <a:ea typeface="+mn-ea"/>
                <a:cs typeface="+mn-cs"/>
              </a:rPr>
              <a:t>12</a:t>
            </a:r>
            <a:r>
              <a:rPr kumimoji="0" lang="fr-CA" sz="1200" b="0" i="0" u="none" strike="noStrike" kern="1200" cap="none" spc="0" normalizeH="0" baseline="0" noProof="0" dirty="0">
                <a:ln>
                  <a:noFill/>
                </a:ln>
                <a:solidFill>
                  <a:prstClr val="black"/>
                </a:solidFill>
                <a:effectLst/>
                <a:uLnTx/>
                <a:uFillTx/>
                <a:latin typeface="+mn-lt"/>
                <a:ea typeface="+mn-ea"/>
                <a:cs typeface="+mn-cs"/>
              </a:rPr>
              <a:t>, comme la grippe ou l’herpès.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a:lnSpc>
                <a:spcPct val="107000"/>
              </a:lnSpc>
              <a:spcBef>
                <a:spcPts val="0"/>
              </a:spcBef>
              <a:spcAft>
                <a:spcPts val="0"/>
              </a:spcAft>
            </a:pPr>
            <a:r>
              <a:rPr lang="fr-CA" sz="1200" kern="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L’utilisation d’un embout jetable ne préviendra peut-être pas la transmission de maladies contagieuses</a:t>
            </a:r>
            <a:r>
              <a:rPr lang="fr-CA" sz="1100" baseline="30000" dirty="0">
                <a:effectLst/>
                <a:latin typeface="Calibri" panose="020F0502020204030204" pitchFamily="34" charset="0"/>
                <a:ea typeface="Calibri" panose="020F0502020204030204" pitchFamily="34" charset="0"/>
                <a:cs typeface="Times New Roman" panose="02020603050405020304" pitchFamily="18" charset="0"/>
              </a:rPr>
              <a:t>12</a:t>
            </a:r>
            <a:r>
              <a:rPr lang="fr-CA" sz="1200" kern="1200" dirty="0">
                <a:effectLst/>
                <a:latin typeface="Calibri" panose="020F0502020204030204" pitchFamily="34" charset="0"/>
                <a:ea typeface="Calibri" panose="020F0502020204030204" pitchFamily="34" charset="0"/>
                <a:cs typeface="Calibri" panose="020F0502020204030204" pitchFamily="34" charset="0"/>
              </a:rPr>
              <a:t>.</a:t>
            </a:r>
            <a:r>
              <a:rPr lang="fr-CA" sz="1200" kern="1200" baseline="30000" dirty="0">
                <a:effectLst/>
                <a:latin typeface="Calibri" panose="020F0502020204030204" pitchFamily="34" charset="0"/>
                <a:ea typeface="Calibri" panose="020F0502020204030204" pitchFamily="34" charset="0"/>
                <a:cs typeface="Calibri" panose="020F0502020204030204" pitchFamily="34" charset="0"/>
              </a:rPr>
              <a:t>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La plupart des jeunes qui essaient le vapotage pour la première fois empruntent un dispositif d’une autre personne</a:t>
            </a:r>
            <a:r>
              <a:rPr kumimoji="0" lang="fr-CA" sz="1200" b="0" i="0" u="none" strike="noStrike" kern="1200" cap="none" spc="0" normalizeH="0" baseline="30000" noProof="0" dirty="0">
                <a:ln>
                  <a:noFill/>
                </a:ln>
                <a:solidFill>
                  <a:prstClr val="black"/>
                </a:solidFill>
                <a:effectLst/>
                <a:uLnTx/>
                <a:uFillTx/>
                <a:latin typeface="+mn-lt"/>
                <a:ea typeface="+mn-ea"/>
                <a:cs typeface="+mn-cs"/>
              </a:rPr>
              <a:t>15</a:t>
            </a:r>
            <a:r>
              <a:rPr kumimoji="0" lang="fr-CA" sz="1200" b="0" i="0" u="none" strike="noStrike" kern="1200" cap="none" spc="0" normalizeH="0" baseline="0" noProof="0" dirty="0">
                <a:ln>
                  <a:noFill/>
                </a:ln>
                <a:solidFill>
                  <a:prstClr val="black"/>
                </a:solidFill>
                <a:effectLst/>
                <a:uLnTx/>
                <a:uFillTx/>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istock_1016599046 (</a:t>
            </a:r>
            <a:r>
              <a:rPr kumimoji="0" lang="en-US" sz="1200" b="0" i="0" u="none" strike="noStrike" kern="1200" cap="none" spc="0" normalizeH="0" baseline="0" noProof="0" dirty="0" err="1">
                <a:ln>
                  <a:noFill/>
                </a:ln>
                <a:solidFill>
                  <a:prstClr val="black"/>
                </a:solidFill>
                <a:effectLst/>
                <a:uLnTx/>
                <a:uFillTx/>
                <a:latin typeface="+mn-lt"/>
                <a:ea typeface="+mn-ea"/>
                <a:cs typeface="+mn-cs"/>
              </a:rPr>
              <a:t>acheté</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p:txBody>
      </p:sp>
      <p:sp>
        <p:nvSpPr>
          <p:cNvPr id="4" name="Slide Number Placeholder 3"/>
          <p:cNvSpPr>
            <a:spLocks noGrp="1"/>
          </p:cNvSpPr>
          <p:nvPr>
            <p:ph type="sldNum" sz="quarter" idx="10"/>
          </p:nvPr>
        </p:nvSpPr>
        <p:spPr/>
        <p:txBody>
          <a:bodyPr/>
          <a:lstStyle/>
          <a:p>
            <a:fld id="{7C4D39A7-DC74-41A3-A093-3B07289FF3B5}" type="slidenum">
              <a:rPr lang="en-US" smtClean="0"/>
              <a:t>20</a:t>
            </a:fld>
            <a:endParaRPr lang="en-US"/>
          </a:p>
        </p:txBody>
      </p:sp>
    </p:spTree>
    <p:extLst>
      <p:ext uri="{BB962C8B-B14F-4D97-AF65-F5344CB8AC3E}">
        <p14:creationId xmlns:p14="http://schemas.microsoft.com/office/powerpoint/2010/main" val="268158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Les cigarettes électroniques et les produits de vapotage existent en plusieurs formats.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Il existe deux catégories de dispositifs de vapotage</a:t>
            </a:r>
            <a:r>
              <a:rPr kumimoji="0" lang="fr-CA" sz="1200" b="0" i="0" u="none" strike="noStrike" kern="1200" cap="none" spc="0" normalizeH="0" baseline="30000" noProof="0" dirty="0">
                <a:ln>
                  <a:noFill/>
                </a:ln>
                <a:solidFill>
                  <a:prstClr val="black"/>
                </a:solidFill>
                <a:effectLst/>
                <a:uLnTx/>
                <a:uFillTx/>
                <a:latin typeface="+mn-lt"/>
                <a:ea typeface="+mn-ea"/>
                <a:cs typeface="+mn-cs"/>
              </a:rPr>
              <a:t>3</a:t>
            </a:r>
            <a:r>
              <a:rPr kumimoji="0" lang="fr-CA" sz="1200" b="0" i="0" u="none" strike="noStrike" kern="1200" cap="none" spc="0" normalizeH="0" baseline="0" noProof="0" dirty="0">
                <a:ln>
                  <a:noFill/>
                </a:ln>
                <a:solidFill>
                  <a:prstClr val="black"/>
                </a:solidFill>
                <a:effectLst/>
                <a:uLnTx/>
                <a:uFillTx/>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1" i="0" u="none" strike="noStrike" kern="1200" cap="none" spc="0" normalizeH="0" baseline="0" noProof="0" dirty="0">
                <a:ln>
                  <a:noFill/>
                </a:ln>
                <a:solidFill>
                  <a:prstClr val="black"/>
                </a:solidFill>
                <a:effectLst/>
                <a:uLnTx/>
                <a:uFillTx/>
                <a:latin typeface="+mn-lt"/>
                <a:ea typeface="+mn-ea"/>
                <a:cs typeface="+mn-cs"/>
              </a:rPr>
              <a:t>ouverts </a:t>
            </a:r>
            <a:r>
              <a:rPr kumimoji="0" lang="fr-CA" sz="1200" b="0" i="0" u="none" strike="noStrike" kern="1200" cap="none" spc="0" normalizeH="0" baseline="0" noProof="0" dirty="0">
                <a:ln>
                  <a:noFill/>
                </a:ln>
                <a:solidFill>
                  <a:prstClr val="black"/>
                </a:solidFill>
                <a:effectLst/>
                <a:uLnTx/>
                <a:uFillTx/>
                <a:latin typeface="+mn-lt"/>
                <a:ea typeface="+mn-ea"/>
                <a:cs typeface="+mn-cs"/>
              </a:rPr>
              <a:t>: le produit peut être rempli à nouveau;</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1" i="0" u="none" strike="noStrike" kern="1200" cap="none" spc="0" normalizeH="0" baseline="0" noProof="0" dirty="0">
                <a:ln>
                  <a:noFill/>
                </a:ln>
                <a:solidFill>
                  <a:prstClr val="black"/>
                </a:solidFill>
                <a:effectLst/>
                <a:uLnTx/>
                <a:uFillTx/>
                <a:latin typeface="+mn-lt"/>
                <a:ea typeface="+mn-ea"/>
                <a:cs typeface="+mn-cs"/>
              </a:rPr>
              <a:t>fermés </a:t>
            </a:r>
            <a:r>
              <a:rPr kumimoji="0" lang="fr-CA" sz="1200" b="0" i="0" u="none" strike="noStrike" kern="1200" cap="none" spc="0" normalizeH="0" baseline="0" noProof="0" dirty="0">
                <a:ln>
                  <a:noFill/>
                </a:ln>
                <a:solidFill>
                  <a:prstClr val="black"/>
                </a:solidFill>
                <a:effectLst/>
                <a:uLnTx/>
                <a:uFillTx/>
                <a:latin typeface="+mn-lt"/>
                <a:ea typeface="+mn-ea"/>
                <a:cs typeface="+mn-cs"/>
              </a:rPr>
              <a:t>: </a:t>
            </a:r>
            <a:r>
              <a:rPr kumimoji="0" lang="fr-FR" sz="1200" b="0" i="0" u="none" strike="noStrike" kern="1200" cap="none" spc="0" normalizeH="0" baseline="0" noProof="0" dirty="0">
                <a:ln>
                  <a:noFill/>
                </a:ln>
                <a:solidFill>
                  <a:prstClr val="black"/>
                </a:solidFill>
                <a:effectLst/>
                <a:uLnTx/>
                <a:uFillTx/>
                <a:latin typeface="+mn-lt"/>
                <a:ea typeface="+mn-ea"/>
                <a:cs typeface="+mn-cs"/>
              </a:rPr>
              <a:t>le produit entier ou la partie contenant les substances de vapotage ne peut pas être </a:t>
            </a:r>
            <a:r>
              <a:rPr kumimoji="0" lang="fr-CA" sz="1200" b="0" i="0" u="none" strike="noStrike" kern="1200" cap="none" spc="0" normalizeH="0" baseline="0" noProof="0" dirty="0">
                <a:ln>
                  <a:noFill/>
                </a:ln>
                <a:solidFill>
                  <a:prstClr val="black"/>
                </a:solidFill>
                <a:effectLst/>
                <a:uLnTx/>
                <a:uFillTx/>
                <a:latin typeface="+mn-lt"/>
                <a:ea typeface="+mn-ea"/>
                <a:cs typeface="+mn-cs"/>
              </a:rPr>
              <a:t>rempli à nouveau. P. ex., la marque JUUL. Ces produits utilisent plutôt des cartouches ou des « capsules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a:lnSpc>
                <a:spcPct val="107000"/>
              </a:lnSpc>
              <a:spcBef>
                <a:spcPts val="0"/>
              </a:spcBef>
              <a:spcAft>
                <a:spcPts val="0"/>
              </a:spcAft>
            </a:pPr>
            <a:endParaRPr lang="en-CA" sz="2000" kern="1200" dirty="0">
              <a:effectLst/>
              <a:latin typeface="Calibri" panose="020F0502020204030204" pitchFamily="34" charset="0"/>
              <a:ea typeface="Calibri" panose="020F0502020204030204" pitchFamily="34" charset="0"/>
              <a:cs typeface="Calibri" panose="020F0502020204030204" pitchFamily="34" charset="0"/>
            </a:endParaRPr>
          </a:p>
          <a:p>
            <a:pPr algn="l"/>
            <a:endParaRPr lang="fr-CA" sz="1400" b="0" i="0" u="none" strike="noStrike" baseline="0" dirty="0">
              <a:solidFill>
                <a:srgbClr val="000000"/>
              </a:solidFill>
              <a:latin typeface="Unit Pro"/>
            </a:endParaRPr>
          </a:p>
          <a:p>
            <a:r>
              <a:rPr lang="fr-CA" sz="1200" b="0" i="0" u="none" strike="noStrike" baseline="0" dirty="0">
                <a:latin typeface="Unit Pro"/>
              </a:rPr>
              <a:t>Les dispositifs de vapotage ont plusieurs noms</a:t>
            </a:r>
            <a:r>
              <a:rPr lang="fr-CA" sz="800" b="0" i="0" u="none" strike="noStrike" baseline="0" dirty="0">
                <a:latin typeface="Unit Pro"/>
              </a:rPr>
              <a:t> </a:t>
            </a:r>
            <a:r>
              <a:rPr lang="fr-CA" sz="1200" b="0" i="0" u="none" strike="noStrike" baseline="0" dirty="0">
                <a:latin typeface="Unit Pro"/>
              </a:rPr>
              <a:t>:</a:t>
            </a:r>
          </a:p>
          <a:p>
            <a:pPr marL="171450" indent="-171450">
              <a:buFont typeface="Arial" panose="020B0604020202020204" pitchFamily="34" charset="0"/>
              <a:buChar char="•"/>
            </a:pPr>
            <a:r>
              <a:rPr lang="fr-CA" sz="1200" b="0" i="0" u="none" strike="noStrike" baseline="0" dirty="0">
                <a:latin typeface="Unit Pro"/>
              </a:rPr>
              <a:t>« mods »</a:t>
            </a:r>
          </a:p>
          <a:p>
            <a:pPr marL="171450" indent="-171450">
              <a:buFont typeface="Arial" panose="020B0604020202020204" pitchFamily="34" charset="0"/>
              <a:buChar char="•"/>
            </a:pPr>
            <a:r>
              <a:rPr lang="fr-CA" sz="1200" b="0" i="0" u="none" strike="noStrike" baseline="0" dirty="0">
                <a:latin typeface="Unit Pro"/>
              </a:rPr>
              <a:t>vaporisateurs</a:t>
            </a:r>
          </a:p>
          <a:p>
            <a:pPr marL="171450" indent="-171450">
              <a:buFont typeface="Arial" panose="020B0604020202020204" pitchFamily="34" charset="0"/>
              <a:buChar char="•"/>
            </a:pPr>
            <a:r>
              <a:rPr lang="fr-CA" sz="1200" b="0" i="0" u="none" strike="noStrike" baseline="0" dirty="0">
                <a:latin typeface="Unit Pro"/>
              </a:rPr>
              <a:t>appareil « </a:t>
            </a:r>
            <a:r>
              <a:rPr lang="fr-CA" sz="1200" b="0" i="0" u="none" strike="noStrike" baseline="0" dirty="0" err="1">
                <a:latin typeface="Unit Pro"/>
              </a:rPr>
              <a:t>sous-ohm</a:t>
            </a:r>
            <a:r>
              <a:rPr lang="fr-CA" sz="1200" b="0" i="0" u="none" strike="noStrike" baseline="0" dirty="0">
                <a:latin typeface="Unit Pro"/>
              </a:rPr>
              <a:t> »</a:t>
            </a:r>
          </a:p>
          <a:p>
            <a:pPr marL="171450" indent="-171450">
              <a:buFont typeface="Arial" panose="020B0604020202020204" pitchFamily="34" charset="0"/>
              <a:buChar char="•"/>
            </a:pPr>
            <a:r>
              <a:rPr lang="fr-CA" sz="1200" b="0" i="0" u="none" strike="noStrike" baseline="0" dirty="0">
                <a:latin typeface="Unit Pro"/>
              </a:rPr>
              <a:t>cigarettes électroniques stylos</a:t>
            </a:r>
          </a:p>
          <a:p>
            <a:pPr marL="171450" indent="-171450">
              <a:buFont typeface="Arial" panose="020B0604020202020204" pitchFamily="34" charset="0"/>
              <a:buChar char="•"/>
            </a:pPr>
            <a:r>
              <a:rPr lang="fr-CA" sz="1200" b="0" i="0" u="none" strike="noStrike" baseline="0" dirty="0">
                <a:latin typeface="Unit Pro"/>
              </a:rPr>
              <a:t>narguilés électroniques</a:t>
            </a:r>
          </a:p>
          <a:p>
            <a:pPr marL="171450" indent="-171450">
              <a:buFont typeface="Arial" panose="020B0604020202020204" pitchFamily="34" charset="0"/>
              <a:buChar char="•"/>
            </a:pPr>
            <a:r>
              <a:rPr lang="fr-CA" sz="1200" b="0" i="0" u="none" strike="noStrike" baseline="0" dirty="0">
                <a:latin typeface="Unit Pro"/>
              </a:rPr>
              <a:t>appareils à réservoir</a:t>
            </a:r>
          </a:p>
          <a:p>
            <a:pPr marL="171450" indent="-171450">
              <a:buFont typeface="Arial" panose="020B0604020202020204" pitchFamily="34" charset="0"/>
              <a:buChar char="•"/>
            </a:pPr>
            <a:r>
              <a:rPr lang="fr-CA" sz="1200" b="0" i="0" u="none" strike="noStrike" baseline="0" dirty="0">
                <a:latin typeface="Unit Pro"/>
              </a:rPr>
              <a:t>cigarettes électroniques </a:t>
            </a:r>
          </a:p>
          <a:p>
            <a:pPr marL="171450" indent="-171450">
              <a:buFont typeface="Arial" panose="020B0604020202020204" pitchFamily="34" charset="0"/>
              <a:buChar char="•"/>
            </a:pPr>
            <a:r>
              <a:rPr lang="fr-CA" sz="1200" b="0" i="0" u="none" strike="noStrike" baseline="0" dirty="0">
                <a:latin typeface="Unit Pro"/>
              </a:rPr>
              <a:t>inhalateurs électroniques de nicotine</a:t>
            </a:r>
          </a:p>
          <a:p>
            <a:pPr marL="171450" indent="-171450">
              <a:buFont typeface="Arial" panose="020B0604020202020204" pitchFamily="34" charset="0"/>
              <a:buChar char="•"/>
            </a:pPr>
            <a:r>
              <a:rPr lang="fr-CA" sz="1200" b="0" i="0" u="none" strike="noStrike" baseline="0" dirty="0">
                <a:latin typeface="Unit Pro"/>
              </a:rPr>
              <a:t>Dispositifs de tamponnage (pour inhaler la vapeur d’extraits de cannabis chauffés)</a:t>
            </a:r>
            <a:r>
              <a:rPr lang="fr-CA" sz="800" b="0" i="0" u="none" strike="noStrike" baseline="30000" dirty="0">
                <a:latin typeface="Unit Pro"/>
              </a:rPr>
              <a:t>3</a:t>
            </a:r>
          </a:p>
        </p:txBody>
      </p:sp>
      <p:sp>
        <p:nvSpPr>
          <p:cNvPr id="4" name="Slide Number Placeholder 3"/>
          <p:cNvSpPr>
            <a:spLocks noGrp="1"/>
          </p:cNvSpPr>
          <p:nvPr>
            <p:ph type="sldNum" sz="quarter" idx="10"/>
          </p:nvPr>
        </p:nvSpPr>
        <p:spPr/>
        <p:txBody>
          <a:bodyPr/>
          <a:lstStyle/>
          <a:p>
            <a:fld id="{7C4D39A7-DC74-41A3-A093-3B07289FF3B5}" type="slidenum">
              <a:rPr lang="en-US" smtClean="0"/>
              <a:t>3</a:t>
            </a:fld>
            <a:endParaRPr lang="en-US"/>
          </a:p>
        </p:txBody>
      </p:sp>
    </p:spTree>
    <p:extLst>
      <p:ext uri="{BB962C8B-B14F-4D97-AF65-F5344CB8AC3E}">
        <p14:creationId xmlns:p14="http://schemas.microsoft.com/office/powerpoint/2010/main" val="3935947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Si une jeune personne commence à fumer, elle risque de devenir une cliente à vie de l’industrie du tabac.</a:t>
            </a:r>
            <a:r>
              <a:rPr kumimoji="0" lang="en-CA" sz="12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16</a:t>
            </a:r>
            <a:r>
              <a:rPr kumimoji="0" lang="fr-CA"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Au cours des dernières décennies, les campagnes de santé publique ont permis d’augmenter la sensibilisation aux effets négatifs sur la santé des cigarettes contenant du tabac. Et les taux de tabagisme ont nettement diminué.</a:t>
            </a:r>
            <a:r>
              <a:rPr kumimoji="0" lang="en-CA" sz="12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17</a:t>
            </a:r>
            <a:r>
              <a:rPr kumimoji="0" lang="fr-CA" sz="1200" b="0" i="0" u="none" strike="noStrike" kern="1200" cap="none" spc="0" normalizeH="0" baseline="0" noProof="0" dirty="0">
                <a:ln>
                  <a:noFill/>
                </a:ln>
                <a:solidFill>
                  <a:prstClr val="black"/>
                </a:solidFill>
                <a:effectLst/>
                <a:uLnTx/>
                <a:uFillTx/>
                <a:latin typeface="+mn-lt"/>
                <a:ea typeface="+mn-ea"/>
                <a:cs typeface="+mn-cs"/>
              </a:rPr>
              <a:t> Certains fabricants de dispositifs de vapotage appartiennent maintenant à des compagnies de tabac multinationales .</a:t>
            </a:r>
            <a:r>
              <a:rPr kumimoji="0" lang="en-CA" sz="12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18</a:t>
            </a:r>
            <a:r>
              <a:rPr kumimoji="0" lang="fr-CA"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Malgré le manque de données probantes concluantes sur leur efficacité à ce chapitre, les produits de vapotage qui contiennent de la nicotine sont parfois suggérés comme outils pour aider les adultes à renoncer au tabac. Les nouvelles données probantes révèlent que le vapotage risque d’augmenter les chances qu’une jeune personne commence à fumer du tabac.</a:t>
            </a:r>
            <a:r>
              <a:rPr kumimoji="0" lang="en-CA" sz="12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19</a:t>
            </a:r>
            <a:r>
              <a:rPr kumimoji="0" lang="fr-CA"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Si les entreprises font de la publicité, c’est notamment surtout pour vendre plus de leur produit à plus de gens.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Les gouvernements prennent maintenant des mesures pour réglementer le marketing et protéger la santé des jeunes </a:t>
            </a:r>
            <a:r>
              <a:rPr lang="en-CA" sz="1200" kern="1200" baseline="30000" dirty="0">
                <a:effectLst/>
                <a:latin typeface="Calibri" panose="020F0502020204030204" pitchFamily="34" charset="0"/>
                <a:ea typeface="Calibri" panose="020F0502020204030204" pitchFamily="34" charset="0"/>
                <a:cs typeface="Calibri" panose="020F0502020204030204" pitchFamily="34" charset="0"/>
              </a:rPr>
              <a:t>20</a:t>
            </a:r>
            <a:r>
              <a:rPr kumimoji="0" lang="fr-CA"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Montrez-vous critique à l’égard des annonces que vous voyez peut-être dans les magasins, sur Internet et dans les médias sociaux.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Lorsque vous voyez des annonces à la télévision, dans les médias sociaux ou sur les tableaux d’affichage, prenez le temps de songer aux personnes à qui, selon vous, s’adresse le message et de vous demander pourquoi elles sont ciblées.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Image: </a:t>
            </a:r>
            <a:r>
              <a:rPr kumimoji="0" lang="fr-CA" sz="1200" b="0" i="0" u="none" strike="noStrike" kern="1200" cap="none" spc="0" normalizeH="0" baseline="0" noProof="0" dirty="0" err="1">
                <a:ln>
                  <a:noFill/>
                </a:ln>
                <a:solidFill>
                  <a:prstClr val="black"/>
                </a:solidFill>
                <a:effectLst/>
                <a:uLnTx/>
                <a:uFillTx/>
                <a:latin typeface="+mn-lt"/>
                <a:ea typeface="+mn-ea"/>
                <a:cs typeface="+mn-cs"/>
              </a:rPr>
              <a:t>Pixabay</a:t>
            </a:r>
            <a:r>
              <a:rPr kumimoji="0" lang="fr-CA" sz="1200" b="0" i="0" u="none" strike="noStrike" kern="1200" cap="none" spc="0" normalizeH="0" baseline="0" noProof="0" dirty="0">
                <a:ln>
                  <a:noFill/>
                </a:ln>
                <a:solidFill>
                  <a:prstClr val="black"/>
                </a:solidFill>
                <a:effectLst/>
                <a:uLnTx/>
                <a:uFillTx/>
                <a:latin typeface="+mn-lt"/>
                <a:ea typeface="+mn-ea"/>
                <a:cs typeface="+mn-cs"/>
              </a:rPr>
              <a:t>, interaction-1233873_1920 (utilisation gratuite)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7C4D39A7-DC74-41A3-A093-3B07289FF3B5}" type="slidenum">
              <a:rPr lang="en-US" smtClean="0"/>
              <a:t>21</a:t>
            </a:fld>
            <a:endParaRPr lang="en-US"/>
          </a:p>
        </p:txBody>
      </p:sp>
    </p:spTree>
    <p:extLst>
      <p:ext uri="{BB962C8B-B14F-4D97-AF65-F5344CB8AC3E}">
        <p14:creationId xmlns:p14="http://schemas.microsoft.com/office/powerpoint/2010/main" val="2464812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Comme vous l’aurez remarqué sur les affiches lorsque vous entrez dans votre école, il est interdit de fumer ou de vapoter dans l’école ou sur le terrain de l’école</a:t>
            </a:r>
            <a:r>
              <a:rPr kumimoji="0" lang="fr-CA" sz="1200" b="0" i="0" u="none" strike="noStrike" kern="1200" cap="none" spc="0" normalizeH="0" baseline="30000" noProof="0" dirty="0">
                <a:ln>
                  <a:noFill/>
                </a:ln>
                <a:solidFill>
                  <a:prstClr val="black"/>
                </a:solidFill>
                <a:effectLst/>
                <a:uLnTx/>
                <a:uFillTx/>
                <a:latin typeface="+mn-lt"/>
                <a:ea typeface="+mn-ea"/>
                <a:cs typeface="+mn-cs"/>
              </a:rPr>
              <a:t> 21</a:t>
            </a:r>
            <a:r>
              <a:rPr kumimoji="0" lang="fr-CA" sz="1200" b="0" i="0" u="none" strike="noStrike" kern="1200" cap="none" spc="0" normalizeH="0" baseline="0" noProof="0" dirty="0">
                <a:ln>
                  <a:noFill/>
                </a:ln>
                <a:solidFill>
                  <a:prstClr val="black"/>
                </a:solidFill>
                <a:effectLst/>
                <a:uLnTx/>
                <a:uFillTx/>
                <a:latin typeface="+mn-lt"/>
                <a:ea typeface="+mn-ea"/>
                <a:cs typeface="+mn-cs"/>
              </a:rPr>
              <a:t>. Vous ne pouvez non plus vapoter dans les aires publiques situées à moins de 20 mètres du terrain d’une école. Ce règlement s’applique à tout le monde</a:t>
            </a:r>
            <a:r>
              <a:rPr kumimoji="0" lang="fr-CA" sz="1200" b="0" i="0" u="none" strike="noStrike" kern="1200" cap="none" spc="0" normalizeH="0" baseline="30000" noProof="0" dirty="0">
                <a:ln>
                  <a:noFill/>
                </a:ln>
                <a:solidFill>
                  <a:prstClr val="black"/>
                </a:solidFill>
                <a:effectLst/>
                <a:uLnTx/>
                <a:uFillTx/>
                <a:latin typeface="+mn-lt"/>
                <a:ea typeface="+mn-ea"/>
                <a:cs typeface="+mn-cs"/>
              </a:rPr>
              <a:t> 22</a:t>
            </a:r>
            <a:r>
              <a:rPr kumimoji="0" lang="fr-CA"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Quel est l’âge légal pour acheter des cigarettes électroniques, des dispositifs de vapotage ou des produits de vapotage?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En vertu de la </a:t>
            </a:r>
            <a:r>
              <a:rPr kumimoji="0" lang="fr-CA" sz="1200" b="0" i="1" u="none" strike="noStrike" kern="1200" cap="none" spc="0" normalizeH="0" baseline="0" noProof="0" dirty="0">
                <a:ln>
                  <a:noFill/>
                </a:ln>
                <a:solidFill>
                  <a:prstClr val="black"/>
                </a:solidFill>
                <a:effectLst/>
                <a:uLnTx/>
                <a:uFillTx/>
                <a:latin typeface="+mn-lt"/>
                <a:ea typeface="+mn-ea"/>
                <a:cs typeface="+mn-cs"/>
              </a:rPr>
              <a:t>Loi favorisant un Ontario sans fumée</a:t>
            </a:r>
            <a:r>
              <a:rPr kumimoji="0" lang="fr-CA" sz="1200" b="0" i="0" u="none" strike="noStrike" kern="1200" cap="none" spc="0" normalizeH="0" baseline="30000" noProof="0" dirty="0">
                <a:ln>
                  <a:noFill/>
                </a:ln>
                <a:solidFill>
                  <a:prstClr val="black"/>
                </a:solidFill>
                <a:effectLst/>
                <a:uLnTx/>
                <a:uFillTx/>
                <a:latin typeface="+mn-lt"/>
                <a:ea typeface="+mn-ea"/>
                <a:cs typeface="+mn-cs"/>
              </a:rPr>
              <a:t>2</a:t>
            </a:r>
            <a:r>
              <a:rPr kumimoji="0" lang="fr-CA" sz="1200" b="0" i="0" u="none" strike="noStrike" kern="1200" cap="none" spc="0" normalizeH="0" baseline="0" noProof="0" dirty="0">
                <a:ln>
                  <a:noFill/>
                </a:ln>
                <a:solidFill>
                  <a:prstClr val="black"/>
                </a:solidFill>
                <a:effectLst/>
                <a:uLnTx/>
                <a:uFillTx/>
                <a:latin typeface="+mn-lt"/>
                <a:ea typeface="+mn-ea"/>
                <a:cs typeface="+mn-cs"/>
              </a:rPr>
              <a:t>, il est illégal de vendre ou de fournir des cigarettes électroniques, des dispositifs de vapotage ou des produits de vapotage à une personne de moins de 19 ans.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Les personnes qui contreviennent à la </a:t>
            </a:r>
            <a:r>
              <a:rPr lang="fr-CA" sz="1200" i="1" kern="1200" dirty="0">
                <a:solidFill>
                  <a:schemeClr val="tx1"/>
                </a:solidFill>
                <a:effectLst/>
                <a:latin typeface="+mn-lt"/>
                <a:ea typeface="+mn-ea"/>
                <a:cs typeface="+mn-cs"/>
              </a:rPr>
              <a:t>Loi favorisant un Ontario sans fumée </a:t>
            </a:r>
            <a:r>
              <a:rPr lang="fr-CA" sz="1200" kern="1200" dirty="0">
                <a:solidFill>
                  <a:schemeClr val="tx1"/>
                </a:solidFill>
                <a:effectLst/>
                <a:latin typeface="+mn-lt"/>
                <a:ea typeface="+mn-ea"/>
                <a:cs typeface="+mn-cs"/>
              </a:rPr>
              <a:t>en vendant ces produits à des personnes mineurs ou celles qui utilisent un dispositif de vapotage dans un lieu interdit comme une école s’exposent à de lourdes amendes. Il y a lieu de noter que vous n’avez pas à vous faire prendre en train d’inhaler à même un dispositif de vapotage pour vous faire imposer une amende. Il suffit de tenir un dispositif activé dans un lieu interdit pour être en état d’infraction.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Image: </a:t>
            </a:r>
            <a:r>
              <a:rPr kumimoji="0" lang="fr-CA" sz="1200" b="0" i="0" u="none" strike="noStrike" kern="1200" cap="none" spc="0" normalizeH="0" baseline="0" noProof="0" dirty="0" err="1">
                <a:ln>
                  <a:noFill/>
                </a:ln>
                <a:solidFill>
                  <a:prstClr val="black"/>
                </a:solidFill>
                <a:effectLst/>
                <a:uLnTx/>
                <a:uFillTx/>
                <a:latin typeface="+mn-lt"/>
                <a:ea typeface="+mn-ea"/>
                <a:cs typeface="+mn-cs"/>
              </a:rPr>
              <a:t>Pixabay</a:t>
            </a:r>
            <a:r>
              <a:rPr kumimoji="0" lang="fr-CA" sz="1200" b="0" i="0" u="none" strike="noStrike" kern="1200" cap="none" spc="0" normalizeH="0" baseline="0" noProof="0" dirty="0">
                <a:ln>
                  <a:noFill/>
                </a:ln>
                <a:solidFill>
                  <a:prstClr val="black"/>
                </a:solidFill>
                <a:effectLst/>
                <a:uLnTx/>
                <a:uFillTx/>
                <a:latin typeface="+mn-lt"/>
                <a:ea typeface="+mn-ea"/>
                <a:cs typeface="+mn-cs"/>
              </a:rPr>
              <a:t>, gavel-568417_1920 (utilisation gratuite)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68335769-A782-45BC-A8C4-CF96A896FA2D}" type="slidenum">
              <a:rPr lang="en-US" smtClean="0"/>
              <a:t>22</a:t>
            </a:fld>
            <a:endParaRPr lang="en-US"/>
          </a:p>
        </p:txBody>
      </p:sp>
    </p:spTree>
    <p:extLst>
      <p:ext uri="{BB962C8B-B14F-4D97-AF65-F5344CB8AC3E}">
        <p14:creationId xmlns:p14="http://schemas.microsoft.com/office/powerpoint/2010/main" val="4097238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Il est plus facile d’éviter de vapoter et de dire non que d’avoir à cesser plus tard. Si vous avez déjà commencé à vapoter ou à fumer, il n’est jamais trop tard pour arrêter de le faire. </a:t>
            </a:r>
            <a:endParaRPr lang="en-US"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Si une personne ne veut pas vapoter, mais qu’une autre insiste pour qu’elle vapote, comment peut-elle dire non? (Écrivez les réponses sur un tableau à feuilles ou un tableau interactif.)</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*Une fois l’exercice terminé, </a:t>
            </a:r>
            <a:r>
              <a:rPr lang="fr-CA" sz="1200" i="1" kern="1200" dirty="0">
                <a:solidFill>
                  <a:schemeClr val="tx1"/>
                </a:solidFill>
                <a:effectLst/>
                <a:latin typeface="+mn-lt"/>
                <a:ea typeface="+mn-ea"/>
                <a:cs typeface="+mn-cs"/>
              </a:rPr>
              <a:t>(cliquez)</a:t>
            </a:r>
            <a:r>
              <a:rPr lang="fr-CA" sz="1200" kern="1200" dirty="0">
                <a:solidFill>
                  <a:schemeClr val="tx1"/>
                </a:solidFill>
                <a:effectLst/>
                <a:latin typeface="+mn-lt"/>
                <a:ea typeface="+mn-ea"/>
                <a:cs typeface="+mn-cs"/>
              </a:rPr>
              <a:t> et examinez les réponses de la diapositive pour les ajouter à celles des élèves.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Utiliser l’humour</a:t>
            </a:r>
            <a:r>
              <a:rPr lang="fr-CA" sz="1200" kern="1200" baseline="30000" dirty="0">
                <a:solidFill>
                  <a:schemeClr val="tx1"/>
                </a:solidFill>
                <a:effectLst/>
                <a:latin typeface="+mn-lt"/>
                <a:ea typeface="+mn-ea"/>
                <a:cs typeface="+mn-cs"/>
              </a:rPr>
              <a:t>16</a:t>
            </a:r>
            <a:r>
              <a:rPr lang="fr-CA" sz="1200" kern="1200" dirty="0">
                <a:solidFill>
                  <a:schemeClr val="tx1"/>
                </a:solidFill>
                <a:effectLst/>
                <a:latin typeface="+mn-lt"/>
                <a:ea typeface="+mn-ea"/>
                <a:cs typeface="+mn-cs"/>
              </a:rPr>
              <a:t> ,</a:t>
            </a:r>
            <a:r>
              <a:rPr lang="fr-CA" sz="1200" kern="1200" dirty="0">
                <a:effectLst/>
                <a:highlight>
                  <a:srgbClr val="FFFF00"/>
                </a:highlight>
                <a:latin typeface="Calibri" panose="020F0502020204030204" pitchFamily="34" charset="0"/>
                <a:ea typeface="Calibri" panose="020F0502020204030204" pitchFamily="34" charset="0"/>
              </a:rPr>
              <a:t> </a:t>
            </a:r>
            <a:r>
              <a:rPr lang="fr-FR" sz="1800" dirty="0">
                <a:solidFill>
                  <a:srgbClr val="000000"/>
                </a:solidFill>
                <a:latin typeface="Segoe UI" panose="020B0502040204020203" pitchFamily="34" charset="0"/>
              </a:rPr>
              <a:t>changer de sujet ou détourner la conversation.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Lui dire qu’on a un problème de santé, comme de l’asthme</a:t>
            </a:r>
            <a:r>
              <a:rPr lang="fr-CA" sz="1200" kern="1200" baseline="30000" dirty="0">
                <a:solidFill>
                  <a:schemeClr val="tx1"/>
                </a:solidFill>
                <a:effectLst/>
                <a:latin typeface="+mn-lt"/>
                <a:ea typeface="+mn-ea"/>
                <a:cs typeface="+mn-cs"/>
              </a:rPr>
              <a:t>16</a:t>
            </a:r>
            <a:r>
              <a:rPr lang="fr-CA" sz="1200" kern="1200" dirty="0">
                <a:solidFill>
                  <a:schemeClr val="tx1"/>
                </a:solidFill>
                <a:effectLst/>
                <a:latin typeface="+mn-lt"/>
                <a:ea typeface="+mn-ea"/>
                <a:cs typeface="+mn-cs"/>
              </a:rPr>
              <a:t>, ou que l’on veut rester en santé.</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Dis-lui que les vrais amis n’exercent pas de pression</a:t>
            </a:r>
            <a:r>
              <a:rPr lang="fr-CA" sz="1200" kern="1200" baseline="30000" dirty="0">
                <a:solidFill>
                  <a:schemeClr val="tx1"/>
                </a:solidFill>
                <a:effectLst/>
                <a:latin typeface="+mn-lt"/>
                <a:ea typeface="+mn-ea"/>
                <a:cs typeface="+mn-cs"/>
              </a:rPr>
              <a:t>16</a:t>
            </a:r>
            <a:r>
              <a:rPr lang="fr-C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Suggérer une activité différente qui n’inclut pas le vapotage ou d’autres substances </a:t>
            </a:r>
            <a:r>
              <a:rPr lang="fr-FR" sz="1800" dirty="0">
                <a:effectLst/>
                <a:latin typeface="Segoe UI" panose="020B0502040204020203" pitchFamily="34" charset="0"/>
              </a:rPr>
              <a:t>comme la nicotine, le cannabis, etc.</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Se retirer de la situation. </a:t>
            </a:r>
            <a:endParaRPr lang="en-US"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Jeu de rôle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Demandez à deux élèves d’improviser une situation où on leur demanderait ou offrirait de vapoter, et demandez-leur de répondre. Puis, demandez aux élèves ce qu’ils en pensent.</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OU</a:t>
            </a:r>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Reportez-vous à l’</a:t>
            </a:r>
            <a:r>
              <a:rPr lang="fr-CA" sz="1200" b="1" i="1" kern="1200" dirty="0">
                <a:solidFill>
                  <a:schemeClr val="tx1"/>
                </a:solidFill>
                <a:effectLst/>
                <a:latin typeface="+mn-lt"/>
                <a:ea typeface="+mn-ea"/>
                <a:cs typeface="+mn-cs"/>
              </a:rPr>
              <a:t>activité : techniques de refus en matière de vapotage et de cigarette électronique</a:t>
            </a:r>
            <a:endParaRPr lang="fr-CA" sz="1200" b="1" i="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https://www.phsd.ca/wp-content/uploads/2020/01/Activity_Refusal_skills_for_vaping_AODA_PRINT_FR.pdf</a:t>
            </a:r>
          </a:p>
        </p:txBody>
      </p:sp>
      <p:sp>
        <p:nvSpPr>
          <p:cNvPr id="4" name="Slide Number Placeholder 3"/>
          <p:cNvSpPr>
            <a:spLocks noGrp="1"/>
          </p:cNvSpPr>
          <p:nvPr>
            <p:ph type="sldNum" sz="quarter" idx="10"/>
          </p:nvPr>
        </p:nvSpPr>
        <p:spPr/>
        <p:txBody>
          <a:bodyPr/>
          <a:lstStyle/>
          <a:p>
            <a:fld id="{7C4D39A7-DC74-41A3-A093-3B07289FF3B5}" type="slidenum">
              <a:rPr lang="en-US" smtClean="0"/>
              <a:t>23</a:t>
            </a:fld>
            <a:endParaRPr lang="en-US"/>
          </a:p>
        </p:txBody>
      </p:sp>
    </p:spTree>
    <p:extLst>
      <p:ext uri="{BB962C8B-B14F-4D97-AF65-F5344CB8AC3E}">
        <p14:creationId xmlns:p14="http://schemas.microsoft.com/office/powerpoint/2010/main" val="3272129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800" kern="1200" dirty="0">
                <a:solidFill>
                  <a:schemeClr val="tx1"/>
                </a:solidFill>
                <a:effectLst/>
                <a:latin typeface="+mn-lt"/>
                <a:ea typeface="+mn-ea"/>
                <a:cs typeface="+mn-cs"/>
              </a:rPr>
              <a:t>La découverte et l’exploration de nos intérêts et de nos passions sont des façons de bâtir notre résilience et de nous épanouir. Ils nous aident à établir des liens avec les autres et avec notre communauté. Nos passions sont ces choses de la vie qui suscitent de la joie lorsque nous en parlons ou qui nous permettent d’oublier le temps qui passe lorsque nous nous y adonnons. Elles peuvent aussi nous aider à nous concentrer sur des choses positives de la vie et dont nous avons besoin pour être heureux et comblés.</a:t>
            </a:r>
            <a:endParaRPr lang="en-US" sz="1800" kern="1200" dirty="0">
              <a:solidFill>
                <a:schemeClr val="tx1"/>
              </a:solidFill>
              <a:effectLst/>
              <a:latin typeface="+mn-lt"/>
              <a:ea typeface="+mn-ea"/>
              <a:cs typeface="+mn-cs"/>
            </a:endParaRPr>
          </a:p>
          <a:p>
            <a:r>
              <a:rPr lang="fr-CA" sz="18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fr-CA" sz="1800" kern="1200" dirty="0">
                <a:solidFill>
                  <a:schemeClr val="tx1"/>
                </a:solidFill>
                <a:effectLst/>
                <a:latin typeface="+mn-lt"/>
                <a:ea typeface="+mn-ea"/>
                <a:cs typeface="+mn-cs"/>
              </a:rPr>
              <a:t>Nos passions peuvent nous aider à définir qui nous sommes et à déterminer ce qui est important pour nous. En les cultivant ou en s’y adonnant sur une base régulière dans le but de prendre soin de soi, nos passions peuvent devenir une stratégie d’adaptation positive dont nous avons besoin; elles peuvent également nous aider à faire des choix positifs au sujet de notre santé et de notre bien-être lorsque nous sommes confrontés à l’adversité et aux difficultés de la vie. </a:t>
            </a:r>
            <a:endParaRPr lang="en-US" sz="1800" kern="1200" dirty="0">
              <a:solidFill>
                <a:schemeClr val="tx1"/>
              </a:solidFill>
              <a:effectLst/>
              <a:latin typeface="+mn-lt"/>
              <a:ea typeface="+mn-ea"/>
              <a:cs typeface="+mn-cs"/>
            </a:endParaRPr>
          </a:p>
          <a:p>
            <a:r>
              <a:rPr lang="fr-CA" sz="18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fr-CA" sz="1800" kern="1200" dirty="0">
                <a:solidFill>
                  <a:schemeClr val="tx1"/>
                </a:solidFill>
                <a:effectLst/>
                <a:latin typeface="+mn-lt"/>
                <a:ea typeface="+mn-ea"/>
                <a:cs typeface="+mn-cs"/>
              </a:rPr>
              <a:t>Que ce soit pour éviter des circonstances où vous auriez à dire non, ou pour vous distraire d’une envie de vapoter, le fait de savoir ce qui vous passionne et de vivre cette passion peut vous aider. </a:t>
            </a:r>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pPr marL="0" marR="0">
              <a:lnSpc>
                <a:spcPct val="107000"/>
              </a:lnSpc>
              <a:spcBef>
                <a:spcPts val="0"/>
              </a:spcBef>
              <a:spcAft>
                <a:spcPts val="0"/>
              </a:spcAft>
            </a:pPr>
            <a:r>
              <a:rPr lang="fr-CA" sz="1800" kern="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Quels sont, par exemple, les activités ou les sujets qui te passionnent et te procurent un sentiment positif ou d’accomplissement?</a:t>
            </a:r>
            <a:r>
              <a:rPr lang="fr-CA" sz="1800" kern="1200" dirty="0">
                <a:effectLst/>
                <a:latin typeface="Calibri" panose="020F0502020204030204" pitchFamily="34" charset="0"/>
                <a:ea typeface="Calibri" panose="020F0502020204030204" pitchFamily="34" charset="0"/>
                <a:cs typeface="Calibri" panose="020F0502020204030204" pitchFamily="34" charset="0"/>
              </a:rPr>
              <a:t> </a:t>
            </a:r>
            <a:r>
              <a:rPr lang="fr-CA" sz="1800" i="1" kern="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(Encouragez les réponses) </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200" dirty="0">
              <a:solidFill>
                <a:schemeClr val="tx1"/>
              </a:solidFill>
              <a:effectLst/>
              <a:latin typeface="+mn-lt"/>
              <a:ea typeface="+mn-ea"/>
              <a:cs typeface="+mn-cs"/>
            </a:endParaRPr>
          </a:p>
          <a:p>
            <a:pPr marL="0" marR="0" lvl="0" indent="0" algn="l" defTabSz="924916" rtl="0" eaLnBrk="1" fontAlgn="auto" latinLnBrk="0" hangingPunct="1">
              <a:lnSpc>
                <a:spcPct val="100000"/>
              </a:lnSpc>
              <a:spcBef>
                <a:spcPts val="0"/>
              </a:spcBef>
              <a:spcAft>
                <a:spcPts val="0"/>
              </a:spcAft>
              <a:buClrTx/>
              <a:buSzTx/>
              <a:buFontTx/>
              <a:buNone/>
              <a:tabLst/>
              <a:defRPr/>
            </a:pPr>
            <a:r>
              <a:rPr lang="en-US" sz="1800" baseline="0" dirty="0">
                <a:effectLst/>
              </a:rPr>
              <a:t>Image: </a:t>
            </a:r>
            <a:r>
              <a:rPr lang="en-US" sz="1800" dirty="0"/>
              <a:t>iStock_</a:t>
            </a:r>
            <a:r>
              <a:rPr lang="en-CA" sz="1800" baseline="0" dirty="0"/>
              <a:t>520658842</a:t>
            </a:r>
            <a:r>
              <a:rPr lang="en-US" sz="1800" baseline="0" dirty="0">
                <a:effectLst/>
              </a:rPr>
              <a:t> </a:t>
            </a:r>
            <a:r>
              <a:rPr lang="en-CA" sz="1800" kern="1200" dirty="0">
                <a:solidFill>
                  <a:schemeClr val="tx1"/>
                </a:solidFill>
                <a:effectLst/>
                <a:latin typeface="+mn-lt"/>
                <a:ea typeface="+mn-ea"/>
                <a:cs typeface="+mn-cs"/>
              </a:rPr>
              <a:t>(</a:t>
            </a:r>
            <a:r>
              <a:rPr lang="en-CA" sz="1800" kern="1200" dirty="0" err="1">
                <a:solidFill>
                  <a:schemeClr val="tx1"/>
                </a:solidFill>
                <a:effectLst/>
                <a:latin typeface="+mn-lt"/>
                <a:ea typeface="+mn-ea"/>
                <a:cs typeface="+mn-cs"/>
              </a:rPr>
              <a:t>acheté</a:t>
            </a:r>
            <a:r>
              <a:rPr lang="en-CA" sz="1800" kern="1200" dirty="0">
                <a:solidFill>
                  <a:schemeClr val="tx1"/>
                </a:solidFill>
                <a:effectLst/>
                <a:latin typeface="+mn-lt"/>
                <a:ea typeface="+mn-ea"/>
                <a:cs typeface="+mn-cs"/>
              </a:rPr>
              <a:t>)</a:t>
            </a:r>
            <a:endParaRPr lang="en-CA" sz="1800" baseline="0" dirty="0">
              <a:effectLst/>
            </a:endParaRPr>
          </a:p>
          <a:p>
            <a:pPr marL="0" marR="0" lvl="0" indent="0" algn="l" defTabSz="924916" rtl="0" eaLnBrk="1" fontAlgn="auto" latinLnBrk="0" hangingPunct="1">
              <a:lnSpc>
                <a:spcPct val="100000"/>
              </a:lnSpc>
              <a:spcBef>
                <a:spcPts val="0"/>
              </a:spcBef>
              <a:spcAft>
                <a:spcPts val="0"/>
              </a:spcAft>
              <a:buClrTx/>
              <a:buSzTx/>
              <a:buFontTx/>
              <a:buNone/>
              <a:tabLst/>
              <a:defRPr/>
            </a:pPr>
            <a:r>
              <a:rPr lang="en-US" sz="1800" dirty="0"/>
              <a:t>Image: g</a:t>
            </a:r>
            <a:r>
              <a:rPr lang="en-CA" sz="1800" dirty="0" err="1"/>
              <a:t>uitar</a:t>
            </a:r>
            <a:r>
              <a:rPr lang="en-CA" sz="1800" dirty="0"/>
              <a:t>,</a:t>
            </a:r>
            <a:r>
              <a:rPr lang="en-CA" sz="1800" baseline="0" dirty="0"/>
              <a:t> </a:t>
            </a:r>
            <a:r>
              <a:rPr lang="en-CA" sz="1800" dirty="0"/>
              <a:t>StockSnap_A3CWF4P1RR</a:t>
            </a:r>
            <a:r>
              <a:rPr lang="en-CA" sz="1800" baseline="0" dirty="0"/>
              <a:t> </a:t>
            </a:r>
            <a:r>
              <a:rPr lang="en-CA" sz="1800" kern="1200" dirty="0">
                <a:solidFill>
                  <a:schemeClr val="tx1"/>
                </a:solidFill>
                <a:effectLst/>
                <a:latin typeface="+mn-lt"/>
                <a:ea typeface="+mn-ea"/>
                <a:cs typeface="+mn-cs"/>
              </a:rPr>
              <a:t>(utilisation </a:t>
            </a:r>
            <a:r>
              <a:rPr lang="en-CA" sz="1800" kern="1200" dirty="0" err="1">
                <a:solidFill>
                  <a:schemeClr val="tx1"/>
                </a:solidFill>
                <a:effectLst/>
                <a:latin typeface="+mn-lt"/>
                <a:ea typeface="+mn-ea"/>
                <a:cs typeface="+mn-cs"/>
              </a:rPr>
              <a:t>gratuite</a:t>
            </a:r>
            <a:r>
              <a:rPr lang="en-CA" sz="1800" kern="1200" dirty="0">
                <a:solidFill>
                  <a:schemeClr val="tx1"/>
                </a:solidFill>
                <a:effectLst/>
                <a:latin typeface="+mn-lt"/>
                <a:ea typeface="+mn-ea"/>
                <a:cs typeface="+mn-cs"/>
              </a:rPr>
              <a:t>)</a:t>
            </a:r>
            <a:endParaRPr lang="en-CA" sz="1800" dirty="0"/>
          </a:p>
          <a:p>
            <a:pPr marL="0" marR="0" lvl="0" indent="0" algn="l" defTabSz="924916" rtl="0" eaLnBrk="1" fontAlgn="auto" latinLnBrk="0" hangingPunct="1">
              <a:lnSpc>
                <a:spcPct val="100000"/>
              </a:lnSpc>
              <a:spcBef>
                <a:spcPts val="0"/>
              </a:spcBef>
              <a:spcAft>
                <a:spcPts val="0"/>
              </a:spcAft>
              <a:buClrTx/>
              <a:buSzTx/>
              <a:buFontTx/>
              <a:buNone/>
              <a:tabLst/>
              <a:defRPr/>
            </a:pPr>
            <a:r>
              <a:rPr lang="en-CA" sz="1800" baseline="0" dirty="0"/>
              <a:t>Image: 2 people stretching, StockSnap_LXIA63985D </a:t>
            </a:r>
            <a:r>
              <a:rPr lang="en-CA" sz="1800" kern="1200" dirty="0">
                <a:solidFill>
                  <a:schemeClr val="tx1"/>
                </a:solidFill>
                <a:effectLst/>
                <a:latin typeface="+mn-lt"/>
                <a:ea typeface="+mn-ea"/>
                <a:cs typeface="+mn-cs"/>
              </a:rPr>
              <a:t>(utilisation </a:t>
            </a:r>
            <a:r>
              <a:rPr lang="en-CA" sz="1800" kern="1200" dirty="0" err="1">
                <a:solidFill>
                  <a:schemeClr val="tx1"/>
                </a:solidFill>
                <a:effectLst/>
                <a:latin typeface="+mn-lt"/>
                <a:ea typeface="+mn-ea"/>
                <a:cs typeface="+mn-cs"/>
              </a:rPr>
              <a:t>gratuite</a:t>
            </a:r>
            <a:r>
              <a:rPr lang="en-CA" sz="1800" kern="1200" dirty="0">
                <a:solidFill>
                  <a:schemeClr val="tx1"/>
                </a:solidFill>
                <a:effectLst/>
                <a:latin typeface="+mn-lt"/>
                <a:ea typeface="+mn-ea"/>
                <a:cs typeface="+mn-cs"/>
              </a:rPr>
              <a:t>)</a:t>
            </a:r>
            <a:endParaRPr lang="en-CA" sz="1800" baseline="0" dirty="0"/>
          </a:p>
          <a:p>
            <a:pPr defTabSz="924916"/>
            <a:r>
              <a:rPr lang="en-CA" sz="1800" baseline="0" dirty="0"/>
              <a:t>Image: </a:t>
            </a:r>
            <a:r>
              <a:rPr lang="en-CA" sz="1800" baseline="0" dirty="0" err="1"/>
              <a:t>Pixabay</a:t>
            </a:r>
            <a:r>
              <a:rPr lang="en-CA" sz="1800" baseline="0" dirty="0"/>
              <a:t>, </a:t>
            </a:r>
            <a:r>
              <a:rPr lang="en-CA" sz="1800" dirty="0"/>
              <a:t>rainbow-657382_1280 </a:t>
            </a:r>
            <a:r>
              <a:rPr lang="en-CA" sz="1800" kern="1200" dirty="0">
                <a:solidFill>
                  <a:schemeClr val="tx1"/>
                </a:solidFill>
                <a:effectLst/>
                <a:latin typeface="+mn-lt"/>
                <a:ea typeface="+mn-ea"/>
                <a:cs typeface="+mn-cs"/>
              </a:rPr>
              <a:t>(utilisation </a:t>
            </a:r>
            <a:r>
              <a:rPr lang="en-CA" sz="1800" kern="1200" dirty="0" err="1">
                <a:solidFill>
                  <a:schemeClr val="tx1"/>
                </a:solidFill>
                <a:effectLst/>
                <a:latin typeface="+mn-lt"/>
                <a:ea typeface="+mn-ea"/>
                <a:cs typeface="+mn-cs"/>
              </a:rPr>
              <a:t>gratuite</a:t>
            </a:r>
            <a:r>
              <a:rPr lang="en-CA" sz="1800" kern="1200" dirty="0">
                <a:solidFill>
                  <a:schemeClr val="tx1"/>
                </a:solidFill>
                <a:effectLst/>
                <a:latin typeface="+mn-lt"/>
                <a:ea typeface="+mn-ea"/>
                <a:cs typeface="+mn-cs"/>
              </a:rPr>
              <a:t>)</a:t>
            </a:r>
            <a:endParaRPr lang="en-CA" sz="1800" dirty="0"/>
          </a:p>
          <a:p>
            <a:pPr defTabSz="924916"/>
            <a:r>
              <a:rPr lang="en-CA" sz="1800" baseline="0" dirty="0"/>
              <a:t>Image: Family sunset, StockSnap_6ZYX4YY4IR </a:t>
            </a:r>
            <a:r>
              <a:rPr lang="en-CA" sz="1800" kern="1200" dirty="0">
                <a:solidFill>
                  <a:schemeClr val="tx1"/>
                </a:solidFill>
                <a:effectLst/>
                <a:latin typeface="+mn-lt"/>
                <a:ea typeface="+mn-ea"/>
                <a:cs typeface="+mn-cs"/>
              </a:rPr>
              <a:t>(utilisation </a:t>
            </a:r>
            <a:r>
              <a:rPr lang="en-CA" sz="1800" kern="1200" dirty="0" err="1">
                <a:solidFill>
                  <a:schemeClr val="tx1"/>
                </a:solidFill>
                <a:effectLst/>
                <a:latin typeface="+mn-lt"/>
                <a:ea typeface="+mn-ea"/>
                <a:cs typeface="+mn-cs"/>
              </a:rPr>
              <a:t>gratuite</a:t>
            </a:r>
            <a:r>
              <a:rPr lang="en-CA" sz="1800" kern="1200" dirty="0">
                <a:solidFill>
                  <a:schemeClr val="tx1"/>
                </a:solidFill>
                <a:effectLst/>
                <a:latin typeface="+mn-lt"/>
                <a:ea typeface="+mn-ea"/>
                <a:cs typeface="+mn-cs"/>
              </a:rPr>
              <a:t>)</a:t>
            </a:r>
            <a:endParaRPr lang="en-CA" sz="1800" baseline="0" dirty="0"/>
          </a:p>
          <a:p>
            <a:pPr marL="0" marR="0" lvl="0" indent="0" algn="l" defTabSz="924916" rtl="0" eaLnBrk="1" fontAlgn="auto" latinLnBrk="0" hangingPunct="1">
              <a:lnSpc>
                <a:spcPct val="100000"/>
              </a:lnSpc>
              <a:spcBef>
                <a:spcPts val="0"/>
              </a:spcBef>
              <a:spcAft>
                <a:spcPts val="0"/>
              </a:spcAft>
              <a:buClrTx/>
              <a:buSzTx/>
              <a:buFontTx/>
              <a:buNone/>
              <a:tabLst/>
              <a:defRPr/>
            </a:pPr>
            <a:r>
              <a:rPr lang="en-US" sz="1800" baseline="0" dirty="0">
                <a:effectLst/>
              </a:rPr>
              <a:t>Image: </a:t>
            </a:r>
            <a:r>
              <a:rPr lang="en-US" sz="1800" dirty="0"/>
              <a:t>iStock_</a:t>
            </a:r>
            <a:r>
              <a:rPr lang="en-CA" sz="1800" baseline="0" dirty="0"/>
              <a:t>936973826</a:t>
            </a:r>
            <a:r>
              <a:rPr lang="en-US" sz="1800" baseline="0" dirty="0">
                <a:effectLst/>
              </a:rPr>
              <a:t> </a:t>
            </a:r>
            <a:r>
              <a:rPr lang="en-CA" sz="1800" kern="1200" dirty="0">
                <a:solidFill>
                  <a:schemeClr val="tx1"/>
                </a:solidFill>
                <a:effectLst/>
                <a:latin typeface="+mn-lt"/>
                <a:ea typeface="+mn-ea"/>
                <a:cs typeface="+mn-cs"/>
              </a:rPr>
              <a:t>(</a:t>
            </a:r>
            <a:r>
              <a:rPr lang="en-CA" sz="1800" kern="1200" dirty="0" err="1">
                <a:solidFill>
                  <a:schemeClr val="tx1"/>
                </a:solidFill>
                <a:effectLst/>
                <a:latin typeface="+mn-lt"/>
                <a:ea typeface="+mn-ea"/>
                <a:cs typeface="+mn-cs"/>
              </a:rPr>
              <a:t>acheté</a:t>
            </a:r>
            <a:r>
              <a:rPr lang="en-CA" sz="1800" kern="1200" dirty="0">
                <a:solidFill>
                  <a:schemeClr val="tx1"/>
                </a:solidFill>
                <a:effectLst/>
                <a:latin typeface="+mn-lt"/>
                <a:ea typeface="+mn-ea"/>
                <a:cs typeface="+mn-cs"/>
              </a:rPr>
              <a:t>)</a:t>
            </a:r>
            <a:endParaRPr lang="en-CA" sz="1800" baseline="0" dirty="0">
              <a:effectLst/>
            </a:endParaRPr>
          </a:p>
          <a:p>
            <a:r>
              <a:rPr lang="en-CA" sz="1800" baseline="0" dirty="0"/>
              <a:t>Image: yoga, StockSnap_AYWO7QN7K7 </a:t>
            </a:r>
            <a:r>
              <a:rPr lang="en-CA" sz="1800" kern="1200" dirty="0">
                <a:solidFill>
                  <a:schemeClr val="tx1"/>
                </a:solidFill>
                <a:effectLst/>
                <a:latin typeface="+mn-lt"/>
                <a:ea typeface="+mn-ea"/>
                <a:cs typeface="+mn-cs"/>
              </a:rPr>
              <a:t>(utilisation </a:t>
            </a:r>
            <a:r>
              <a:rPr lang="en-CA" sz="1800" kern="1200" dirty="0" err="1">
                <a:solidFill>
                  <a:schemeClr val="tx1"/>
                </a:solidFill>
                <a:effectLst/>
                <a:latin typeface="+mn-lt"/>
                <a:ea typeface="+mn-ea"/>
                <a:cs typeface="+mn-cs"/>
              </a:rPr>
              <a:t>gratuite</a:t>
            </a:r>
            <a:r>
              <a:rPr lang="en-CA" sz="1800" kern="1200" dirty="0">
                <a:solidFill>
                  <a:schemeClr val="tx1"/>
                </a:solidFill>
                <a:effectLst/>
                <a:latin typeface="+mn-lt"/>
                <a:ea typeface="+mn-ea"/>
                <a:cs typeface="+mn-cs"/>
              </a:rPr>
              <a:t>)</a:t>
            </a:r>
            <a:br>
              <a:rPr lang="en-CA" sz="1800" baseline="0" dirty="0"/>
            </a:br>
            <a:r>
              <a:rPr lang="en-CA" sz="1800" baseline="0" dirty="0"/>
              <a:t>Image: </a:t>
            </a:r>
            <a:r>
              <a:rPr lang="en-CA" sz="1800" baseline="0" dirty="0" err="1"/>
              <a:t>Pixabay</a:t>
            </a:r>
            <a:r>
              <a:rPr lang="en-CA" sz="1800" baseline="0" dirty="0"/>
              <a:t>, literature-3033196_1280 </a:t>
            </a:r>
            <a:r>
              <a:rPr lang="en-CA" sz="1800" kern="1200" dirty="0">
                <a:solidFill>
                  <a:schemeClr val="tx1"/>
                </a:solidFill>
                <a:effectLst/>
                <a:latin typeface="+mn-lt"/>
                <a:ea typeface="+mn-ea"/>
                <a:cs typeface="+mn-cs"/>
              </a:rPr>
              <a:t>(utilisation </a:t>
            </a:r>
            <a:r>
              <a:rPr lang="en-CA" sz="1800" kern="1200" dirty="0" err="1">
                <a:solidFill>
                  <a:schemeClr val="tx1"/>
                </a:solidFill>
                <a:effectLst/>
                <a:latin typeface="+mn-lt"/>
                <a:ea typeface="+mn-ea"/>
                <a:cs typeface="+mn-cs"/>
              </a:rPr>
              <a:t>gratuite</a:t>
            </a:r>
            <a:r>
              <a:rPr lang="en-CA" sz="1800" kern="1200" dirty="0">
                <a:solidFill>
                  <a:schemeClr val="tx1"/>
                </a:solidFill>
                <a:effectLst/>
                <a:latin typeface="+mn-lt"/>
                <a:ea typeface="+mn-ea"/>
                <a:cs typeface="+mn-cs"/>
              </a:rPr>
              <a:t>)</a:t>
            </a:r>
            <a:endParaRPr lang="en-CA" sz="1800" baseline="0" dirty="0"/>
          </a:p>
        </p:txBody>
      </p:sp>
      <p:sp>
        <p:nvSpPr>
          <p:cNvPr id="4" name="Slide Number Placeholder 3"/>
          <p:cNvSpPr>
            <a:spLocks noGrp="1"/>
          </p:cNvSpPr>
          <p:nvPr>
            <p:ph type="sldNum" sz="quarter" idx="10"/>
          </p:nvPr>
        </p:nvSpPr>
        <p:spPr/>
        <p:txBody>
          <a:bodyPr/>
          <a:lstStyle/>
          <a:p>
            <a:fld id="{617DBCB4-F8B0-4D91-BF6E-2B31509440AD}" type="slidenum">
              <a:rPr lang="en-CA" smtClean="0"/>
              <a:t>24</a:t>
            </a:fld>
            <a:endParaRPr lang="en-CA"/>
          </a:p>
        </p:txBody>
      </p:sp>
    </p:spTree>
    <p:extLst>
      <p:ext uri="{BB962C8B-B14F-4D97-AF65-F5344CB8AC3E}">
        <p14:creationId xmlns:p14="http://schemas.microsoft.com/office/powerpoint/2010/main" val="1540492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360A7B-EABA-4D98-AC1B-ED2D2853DD10}" type="slidenum">
              <a:rPr lang="en-CA" smtClean="0"/>
              <a:t>26</a:t>
            </a:fld>
            <a:endParaRPr lang="en-CA"/>
          </a:p>
        </p:txBody>
      </p:sp>
    </p:spTree>
    <p:extLst>
      <p:ext uri="{BB962C8B-B14F-4D97-AF65-F5344CB8AC3E}">
        <p14:creationId xmlns:p14="http://schemas.microsoft.com/office/powerpoint/2010/main" val="302104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Bien qu’il existe certaines différences entre les dispositifs de vapotage ou les cigarettes électroniques, la plupart ont quelques éléments en commun  </a:t>
            </a:r>
            <a:r>
              <a:rPr lang="fr-CA" sz="1200" i="1" kern="1200" dirty="0">
                <a:solidFill>
                  <a:schemeClr val="tx1"/>
                </a:solidFill>
                <a:effectLst/>
                <a:latin typeface="+mn-lt"/>
                <a:ea typeface="+mn-ea"/>
                <a:cs typeface="+mn-cs"/>
              </a:rPr>
              <a:t>(cliquez pour révéler chaque pièce) :</a:t>
            </a:r>
          </a:p>
          <a:p>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1" i="0" u="none" strike="noStrike" kern="1200" cap="none" spc="0" normalizeH="0" baseline="0" noProof="0" dirty="0">
                <a:ln>
                  <a:noFill/>
                </a:ln>
                <a:solidFill>
                  <a:prstClr val="black"/>
                </a:solidFill>
                <a:effectLst/>
                <a:uLnTx/>
                <a:uFillTx/>
                <a:latin typeface="+mn-lt"/>
                <a:ea typeface="+mn-ea"/>
                <a:cs typeface="+mn-cs"/>
              </a:rPr>
              <a:t>Embout buccal </a:t>
            </a:r>
            <a:r>
              <a:rPr kumimoji="0" lang="fr-CA" sz="1200" b="0" i="0" u="none" strike="noStrike" kern="1200" cap="none" spc="0" normalizeH="0" baseline="0" noProof="0" dirty="0">
                <a:ln>
                  <a:noFill/>
                </a:ln>
                <a:solidFill>
                  <a:prstClr val="black"/>
                </a:solidFill>
                <a:effectLst/>
                <a:uLnTx/>
                <a:uFillTx/>
                <a:latin typeface="+mn-lt"/>
                <a:ea typeface="+mn-ea"/>
                <a:cs typeface="+mn-cs"/>
              </a:rPr>
              <a:t>: peut-être jetable, interchangeable, ou muni d’autres pièces, comme un tube ou un tuyau. Les dispositifs ne sont pas tous munis d’un embout buccal distinct, p. ex., JUUL.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1" i="0" u="none" strike="noStrike" kern="1200" cap="none" spc="0" normalizeH="0" baseline="0" noProof="0" dirty="0">
                <a:ln>
                  <a:noFill/>
                </a:ln>
                <a:solidFill>
                  <a:prstClr val="black"/>
                </a:solidFill>
                <a:effectLst/>
                <a:uLnTx/>
                <a:uFillTx/>
                <a:latin typeface="+mn-lt"/>
                <a:ea typeface="+mn-ea"/>
                <a:cs typeface="+mn-cs"/>
              </a:rPr>
              <a:t>Réservoir</a:t>
            </a:r>
            <a:r>
              <a:rPr kumimoji="0" lang="fr-CA" sz="1200" b="0" i="0" u="none" strike="noStrike" kern="1200" cap="none" spc="0" normalizeH="0" baseline="0" noProof="0" dirty="0">
                <a:ln>
                  <a:noFill/>
                </a:ln>
                <a:solidFill>
                  <a:prstClr val="black"/>
                </a:solidFill>
                <a:effectLst/>
                <a:uLnTx/>
                <a:uFillTx/>
                <a:latin typeface="+mn-lt"/>
                <a:ea typeface="+mn-ea"/>
                <a:cs typeface="+mn-cs"/>
              </a:rPr>
              <a:t> (pour la solution liquide) : aussi appelé cartouche, récipient ou chambre, qui est rempli d’un liquide pouvant contenir ou non de la nicotine. Le liquide est souvent appelé jus à vapoter ou « e-</a:t>
            </a:r>
            <a:r>
              <a:rPr kumimoji="0" lang="fr-CA" sz="1200" b="0" i="0" u="none" strike="noStrike" kern="1200" cap="none" spc="0" normalizeH="0" baseline="0" noProof="0" dirty="0" err="1">
                <a:ln>
                  <a:noFill/>
                </a:ln>
                <a:solidFill>
                  <a:prstClr val="black"/>
                </a:solidFill>
                <a:effectLst/>
                <a:uLnTx/>
                <a:uFillTx/>
                <a:latin typeface="+mn-lt"/>
                <a:ea typeface="+mn-ea"/>
                <a:cs typeface="+mn-cs"/>
              </a:rPr>
              <a:t>juice</a:t>
            </a:r>
            <a:r>
              <a:rPr kumimoji="0" lang="fr-CA" sz="1200" b="0" i="0" u="none" strike="noStrike" kern="1200" cap="none" spc="0" normalizeH="0" baseline="0" noProof="0" dirty="0">
                <a:ln>
                  <a:noFill/>
                </a:ln>
                <a:solidFill>
                  <a:prstClr val="black"/>
                </a:solidFill>
                <a:effectLst/>
                <a:uLnTx/>
                <a:uFillTx/>
                <a:latin typeface="+mn-lt"/>
                <a:ea typeface="+mn-ea"/>
                <a:cs typeface="+mn-cs"/>
              </a:rPr>
              <a:t> ».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1" i="0" u="none" strike="noStrike" kern="1200" cap="none" spc="0" normalizeH="0" baseline="0" noProof="0" dirty="0">
                <a:ln>
                  <a:noFill/>
                </a:ln>
                <a:solidFill>
                  <a:prstClr val="black"/>
                </a:solidFill>
                <a:effectLst/>
                <a:uLnTx/>
                <a:uFillTx/>
                <a:latin typeface="+mn-lt"/>
                <a:ea typeface="+mn-ea"/>
                <a:cs typeface="+mn-cs"/>
              </a:rPr>
              <a:t>Élément chauffant </a:t>
            </a:r>
            <a:r>
              <a:rPr kumimoji="0" lang="fr-CA" sz="1200" b="0" i="0" u="none" strike="noStrike" kern="1200" cap="none" spc="0" normalizeH="0" baseline="0" noProof="0" dirty="0">
                <a:ln>
                  <a:noFill/>
                </a:ln>
                <a:solidFill>
                  <a:prstClr val="black"/>
                </a:solidFill>
                <a:effectLst/>
                <a:uLnTx/>
                <a:uFillTx/>
                <a:latin typeface="+mn-lt"/>
                <a:ea typeface="+mn-ea"/>
                <a:cs typeface="+mn-cs"/>
              </a:rPr>
              <a:t>: chauffe le liquide qui devient alors une vapeur. La vapeur se condense ensuite en un aérosol que l’utilisateur inhale par l’embout buccal comme de la fumée.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1" i="0" u="none" strike="noStrike" kern="1200" cap="none" spc="0" normalizeH="0" baseline="0" noProof="0" dirty="0">
                <a:ln>
                  <a:noFill/>
                </a:ln>
                <a:solidFill>
                  <a:prstClr val="black"/>
                </a:solidFill>
                <a:effectLst/>
                <a:uLnTx/>
                <a:uFillTx/>
                <a:latin typeface="+mn-lt"/>
                <a:ea typeface="+mn-ea"/>
                <a:cs typeface="+mn-cs"/>
              </a:rPr>
              <a:t>Pile</a:t>
            </a:r>
            <a:r>
              <a:rPr kumimoji="0" lang="fr-CA" sz="1200" b="0" i="0" u="none" strike="noStrike" kern="1200" cap="none" spc="0" normalizeH="0" baseline="0" noProof="0" dirty="0">
                <a:ln>
                  <a:noFill/>
                </a:ln>
                <a:solidFill>
                  <a:prstClr val="black"/>
                </a:solidFill>
                <a:effectLst/>
                <a:uLnTx/>
                <a:uFillTx/>
                <a:latin typeface="+mn-lt"/>
                <a:ea typeface="+mn-ea"/>
                <a:cs typeface="+mn-cs"/>
              </a:rPr>
              <a:t> : peut varier en tension et peut être rechargeable.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En résumé, la plupart des dispositifs de vapotage chauffent et vaporisent un liquide en étant alimentés par une pile. La vapeur se transforme en un aérosol qui est inhalé.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iStock-515644950 </a:t>
            </a:r>
            <a:r>
              <a:rPr kumimoji="0" lang="fr-CA" sz="1200" b="0" i="0" u="none" strike="noStrike" kern="1200" cap="none" spc="0" normalizeH="0" baseline="0" noProof="0" dirty="0">
                <a:ln>
                  <a:noFill/>
                </a:ln>
                <a:solidFill>
                  <a:prstClr val="black"/>
                </a:solidFill>
                <a:effectLst/>
                <a:uLnTx/>
                <a:uFillTx/>
                <a:latin typeface="+mn-lt"/>
                <a:ea typeface="+mn-ea"/>
                <a:cs typeface="+mn-cs"/>
              </a:rPr>
              <a:t>(acheté)</a:t>
            </a:r>
            <a:endParaRPr lang="en-CA" baseline="0" dirty="0">
              <a:effectLst/>
              <a:latin typeface="+mn-lt"/>
            </a:endParaRPr>
          </a:p>
        </p:txBody>
      </p:sp>
      <p:sp>
        <p:nvSpPr>
          <p:cNvPr id="4" name="Slide Number Placeholder 3"/>
          <p:cNvSpPr>
            <a:spLocks noGrp="1"/>
          </p:cNvSpPr>
          <p:nvPr>
            <p:ph type="sldNum" sz="quarter" idx="5"/>
          </p:nvPr>
        </p:nvSpPr>
        <p:spPr/>
        <p:txBody>
          <a:bodyPr/>
          <a:lstStyle/>
          <a:p>
            <a:fld id="{7C8A12B3-0EF9-4A18-BC87-B34BDA996A6C}" type="slidenum">
              <a:rPr lang="en-CA" smtClean="0"/>
              <a:t>4</a:t>
            </a:fld>
            <a:endParaRPr lang="en-CA"/>
          </a:p>
        </p:txBody>
      </p:sp>
    </p:spTree>
    <p:extLst>
      <p:ext uri="{BB962C8B-B14F-4D97-AF65-F5344CB8AC3E}">
        <p14:creationId xmlns:p14="http://schemas.microsoft.com/office/powerpoint/2010/main" val="1016881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C’est l’heure d’une leçon de 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Nous avons employé les termes « vapeur » et « aérosol » à maintes reprises. Quelle différence y a-t-il entre eux? </a:t>
            </a:r>
            <a:r>
              <a:rPr kumimoji="0" lang="fr-CA" sz="1200" b="0" i="0" u="none" strike="noStrike" kern="1200" cap="none" spc="0" normalizeH="0" baseline="0" noProof="0" dirty="0">
                <a:ln>
                  <a:noFill/>
                </a:ln>
                <a:solidFill>
                  <a:prstClr val="black"/>
                </a:solidFill>
                <a:effectLst/>
                <a:uLnTx/>
                <a:uFillTx/>
                <a:latin typeface="+mn-lt"/>
                <a:ea typeface="+mn-ea"/>
                <a:cs typeface="+mn-cs"/>
              </a:rPr>
              <a:t> (Écoutez les élèves donner leurs réponses) </a:t>
            </a:r>
            <a:r>
              <a:rPr kumimoji="0" lang="fr-CA" sz="1200" b="0" i="1" u="none" strike="noStrike" kern="1200" cap="none" spc="0" normalizeH="0" baseline="0" noProof="0" dirty="0">
                <a:ln>
                  <a:noFill/>
                </a:ln>
                <a:solidFill>
                  <a:prstClr val="black"/>
                </a:solidFill>
                <a:effectLst/>
                <a:highlight>
                  <a:srgbClr val="FFFF00"/>
                </a:highlight>
                <a:uLnTx/>
                <a:uFillTx/>
                <a:latin typeface="+mn-lt"/>
                <a:ea typeface="+mn-ea"/>
                <a:cs typeface="+mn-cs"/>
              </a:rPr>
              <a:t>(cliquez)</a:t>
            </a:r>
            <a:r>
              <a:rPr kumimoji="0" lang="fr-CA"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La vapeur est une substance </a:t>
            </a:r>
            <a:r>
              <a:rPr lang="fr-CA" sz="1200" kern="1200" dirty="0">
                <a:solidFill>
                  <a:schemeClr val="tx1"/>
                </a:solidFill>
                <a:effectLst/>
                <a:highlight>
                  <a:srgbClr val="FFFF00"/>
                </a:highlight>
                <a:latin typeface="+mn-lt"/>
                <a:ea typeface="+mn-ea"/>
                <a:cs typeface="+mn-cs"/>
              </a:rPr>
              <a:t>à l’état gazeux </a:t>
            </a:r>
            <a:r>
              <a:rPr kumimoji="0" lang="fr-CA" sz="1200" b="0" i="0" u="none" strike="noStrike" kern="1200" cap="none" spc="0" normalizeH="0" baseline="30000" noProof="0" dirty="0">
                <a:ln>
                  <a:noFill/>
                </a:ln>
                <a:solidFill>
                  <a:prstClr val="black"/>
                </a:solidFill>
                <a:effectLst/>
                <a:highlight>
                  <a:srgbClr val="FFFF00"/>
                </a:highlight>
                <a:uLnTx/>
                <a:uFillTx/>
                <a:latin typeface="+mn-lt"/>
                <a:ea typeface="+mn-ea"/>
                <a:cs typeface="+mn-cs"/>
              </a:rPr>
              <a:t>4</a:t>
            </a:r>
            <a:r>
              <a:rPr kumimoji="0" lang="fr-CA"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P</a:t>
            </a:r>
            <a:r>
              <a:rPr kumimoji="0" lang="fr-CA" sz="1200" b="0" i="0" u="none" strike="noStrike" kern="1200" cap="none" spc="0" normalizeH="0" baseline="0" noProof="0" dirty="0">
                <a:ln>
                  <a:noFill/>
                </a:ln>
                <a:solidFill>
                  <a:prstClr val="black"/>
                </a:solidFill>
                <a:effectLst/>
                <a:uLnTx/>
                <a:uFillTx/>
                <a:latin typeface="+mn-lt"/>
                <a:ea typeface="+mn-ea"/>
                <a:cs typeface="+mn-cs"/>
              </a:rPr>
              <a:t>ar exemple, quand on fait chauffer de l’eau, elle se transforme en vapeur, soit de la vapeur d’eau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Un aérosol est une suspension de particules liquides ou solides dans un gaz</a:t>
            </a:r>
            <a:r>
              <a:rPr kumimoji="0" lang="fr-CA" sz="1200" b="0" i="0" u="none" strike="noStrike" kern="1200" cap="none" spc="0" normalizeH="0" baseline="30000" noProof="0" dirty="0">
                <a:ln>
                  <a:noFill/>
                </a:ln>
                <a:solidFill>
                  <a:prstClr val="black"/>
                </a:solidFill>
                <a:effectLst/>
                <a:uLnTx/>
                <a:uFillTx/>
                <a:latin typeface="+mn-lt"/>
                <a:ea typeface="+mn-ea"/>
                <a:cs typeface="+mn-cs"/>
              </a:rPr>
              <a:t>4</a:t>
            </a:r>
            <a:r>
              <a:rPr kumimoji="0" lang="fr-CA" sz="1200" b="0" i="0" u="none" strike="noStrike" kern="1200" cap="none" spc="0" normalizeH="0" baseline="0" noProof="0" dirty="0">
                <a:ln>
                  <a:noFill/>
                </a:ln>
                <a:solidFill>
                  <a:prstClr val="black"/>
                </a:solidFill>
                <a:effectLst/>
                <a:uLnTx/>
                <a:uFillTx/>
                <a:latin typeface="+mn-lt"/>
                <a:ea typeface="+mn-ea"/>
                <a:cs typeface="+mn-cs"/>
              </a:rPr>
              <a:t>. Par exemple, parmi les aérosols, on retrouve le fixatif à cheveux et le déodorant en aérosol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La substance inhalée d’une cigarette électronique est un aérosol. </a:t>
            </a:r>
            <a:r>
              <a:rPr lang="fr-CA" sz="1200" kern="1200" dirty="0">
                <a:solidFill>
                  <a:schemeClr val="tx1"/>
                </a:solidFill>
                <a:effectLst/>
                <a:latin typeface="+mn-lt"/>
                <a:ea typeface="+mn-ea"/>
                <a:cs typeface="+mn-cs"/>
              </a:rPr>
              <a:t>Elle contient des particules liquides et solides suspendues dans le gaz produit lorsque le liquide à vapoter est chauffé</a:t>
            </a:r>
            <a:r>
              <a:rPr lang="fr-CA" sz="1200" kern="1200" baseline="30000" dirty="0">
                <a:solidFill>
                  <a:schemeClr val="tx1"/>
                </a:solidFill>
                <a:effectLst/>
                <a:latin typeface="+mn-lt"/>
                <a:ea typeface="+mn-ea"/>
                <a:cs typeface="+mn-cs"/>
              </a:rPr>
              <a:t>4 </a:t>
            </a:r>
            <a:r>
              <a:rPr kumimoji="0" lang="fr-CA"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a:t>
            </a:r>
            <a:r>
              <a:rPr kumimoji="0" lang="en-US" sz="1200" b="0" i="0" u="none" strike="noStrike" kern="1200" cap="none" spc="0" normalizeH="0" baseline="0" noProof="0" dirty="0" err="1">
                <a:ln>
                  <a:noFill/>
                </a:ln>
                <a:solidFill>
                  <a:prstClr val="black"/>
                </a:solidFill>
                <a:effectLst/>
                <a:uLnTx/>
                <a:uFillTx/>
                <a:latin typeface="+mn-lt"/>
                <a:ea typeface="+mn-ea"/>
                <a:cs typeface="+mn-cs"/>
              </a:rPr>
              <a:t>Pixabay</a:t>
            </a:r>
            <a:r>
              <a:rPr kumimoji="0" lang="en-US" sz="1200" b="0" i="0" u="none" strike="noStrike" kern="1200" cap="none" spc="0" normalizeH="0" baseline="0" noProof="0" dirty="0">
                <a:ln>
                  <a:noFill/>
                </a:ln>
                <a:solidFill>
                  <a:prstClr val="black"/>
                </a:solidFill>
                <a:effectLst/>
                <a:uLnTx/>
                <a:uFillTx/>
                <a:latin typeface="+mn-lt"/>
                <a:ea typeface="+mn-ea"/>
                <a:cs typeface="+mn-cs"/>
              </a:rPr>
              <a:t>, kettle-653673_1920 </a:t>
            </a:r>
            <a:r>
              <a:rPr kumimoji="0" lang="fr-CA" sz="1200" b="0" i="0" u="none" strike="noStrike" kern="1200" cap="none" spc="0" normalizeH="0" baseline="0" noProof="0" dirty="0">
                <a:ln>
                  <a:noFill/>
                </a:ln>
                <a:solidFill>
                  <a:prstClr val="black"/>
                </a:solidFill>
                <a:effectLst/>
                <a:uLnTx/>
                <a:uFillTx/>
                <a:latin typeface="+mn-lt"/>
                <a:ea typeface="+mn-ea"/>
                <a:cs typeface="+mn-cs"/>
              </a:rPr>
              <a:t>(utilisation gratuite)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a:t>
            </a:r>
            <a:r>
              <a:rPr kumimoji="0" lang="en-US" sz="1200" b="0" i="0" u="none" strike="noStrike" kern="1200" cap="none" spc="0" normalizeH="0" baseline="0" noProof="0" dirty="0" err="1">
                <a:ln>
                  <a:noFill/>
                </a:ln>
                <a:solidFill>
                  <a:prstClr val="black"/>
                </a:solidFill>
                <a:effectLst/>
                <a:uLnTx/>
                <a:uFillTx/>
                <a:latin typeface="+mn-lt"/>
                <a:ea typeface="+mn-ea"/>
                <a:cs typeface="+mn-cs"/>
              </a:rPr>
              <a:t>Pixabay</a:t>
            </a:r>
            <a:r>
              <a:rPr kumimoji="0" lang="en-US" sz="1200" b="0" i="0" u="none" strike="noStrike" kern="1200" cap="none" spc="0" normalizeH="0" baseline="0" noProof="0" dirty="0">
                <a:ln>
                  <a:noFill/>
                </a:ln>
                <a:solidFill>
                  <a:prstClr val="black"/>
                </a:solidFill>
                <a:effectLst/>
                <a:uLnTx/>
                <a:uFillTx/>
                <a:latin typeface="+mn-lt"/>
                <a:ea typeface="+mn-ea"/>
                <a:cs typeface="+mn-cs"/>
              </a:rPr>
              <a:t>, fragrance-1502844_1920 </a:t>
            </a:r>
            <a:r>
              <a:rPr kumimoji="0" lang="fr-CA" sz="1200" b="0" i="0" u="none" strike="noStrike" kern="1200" cap="none" spc="0" normalizeH="0" baseline="0" noProof="0" dirty="0">
                <a:ln>
                  <a:noFill/>
                </a:ln>
                <a:solidFill>
                  <a:prstClr val="black"/>
                </a:solidFill>
                <a:effectLst/>
                <a:uLnTx/>
                <a:uFillTx/>
                <a:latin typeface="+mn-lt"/>
                <a:ea typeface="+mn-ea"/>
                <a:cs typeface="+mn-cs"/>
              </a:rPr>
              <a:t>(utilisation gratuite)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7C8A12B3-0EF9-4A18-BC87-B34BDA996A6C}" type="slidenum">
              <a:rPr lang="en-CA" smtClean="0"/>
              <a:t>5</a:t>
            </a:fld>
            <a:endParaRPr lang="en-CA"/>
          </a:p>
        </p:txBody>
      </p:sp>
    </p:spTree>
    <p:extLst>
      <p:ext uri="{BB962C8B-B14F-4D97-AF65-F5344CB8AC3E}">
        <p14:creationId xmlns:p14="http://schemas.microsoft.com/office/powerpoint/2010/main" val="974548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Maintenant que nous en savons plus sur le vapotage, examinons certaines des raisons pour lesquelles les gens peuvent choisir ou non de vapoter. </a:t>
            </a:r>
            <a:r>
              <a:rPr kumimoji="0" lang="fr-CA" sz="1200" b="0" i="0" u="none" strike="noStrike" kern="1200" cap="none" spc="0" normalizeH="0" baseline="0" noProof="0" dirty="0">
                <a:ln>
                  <a:noFill/>
                </a:ln>
                <a:solidFill>
                  <a:prstClr val="black"/>
                </a:solidFill>
                <a:effectLst/>
                <a:uLnTx/>
                <a:uFillTx/>
                <a:latin typeface="+mn-lt"/>
                <a:ea typeface="+mn-ea"/>
                <a:cs typeface="+mn-cs"/>
              </a:rPr>
              <a:t> (Remarque : </a:t>
            </a:r>
            <a:r>
              <a:rPr kumimoji="0" lang="fr-CA" sz="1200" b="0" i="1" u="none" strike="noStrike" kern="1200" cap="none" spc="0" normalizeH="0" baseline="0" noProof="0" dirty="0">
                <a:ln>
                  <a:noFill/>
                </a:ln>
                <a:solidFill>
                  <a:prstClr val="black"/>
                </a:solidFill>
                <a:effectLst/>
                <a:uLnTx/>
                <a:uFillTx/>
                <a:latin typeface="+mn-lt"/>
                <a:ea typeface="+mn-ea"/>
                <a:cs typeface="+mn-cs"/>
              </a:rPr>
              <a:t>la raison pour laquelle cette activité est présentée à ce moment-ci est d’éviter d’influencer leur perception ou leurs réponses sur les raisons pour lesquelles ils croient que les gens vapotent.)</a:t>
            </a: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prstClr val="black"/>
                </a:solidFill>
                <a:effectLst/>
                <a:uLnTx/>
                <a:uFillTx/>
                <a:latin typeface="+mn-lt"/>
                <a:ea typeface="+mn-ea"/>
                <a:cs typeface="+mn-cs"/>
              </a:rPr>
              <a:t>Se reporter à l’</a:t>
            </a:r>
            <a:r>
              <a:rPr kumimoji="0" lang="fr-CA" sz="1200" b="1" i="1" u="none" strike="noStrike" kern="1200" cap="none" spc="0" normalizeH="0" baseline="0" noProof="0" dirty="0">
                <a:ln>
                  <a:noFill/>
                </a:ln>
                <a:solidFill>
                  <a:prstClr val="black"/>
                </a:solidFill>
                <a:effectLst/>
                <a:uLnTx/>
                <a:uFillTx/>
                <a:latin typeface="+mn-lt"/>
                <a:ea typeface="+mn-ea"/>
                <a:cs typeface="+mn-cs"/>
              </a:rPr>
              <a:t>activité : raisons pour lesquelles les gens vapotent</a:t>
            </a:r>
            <a:br>
              <a:rPr kumimoji="0" lang="fr-CA" sz="1200" b="1" i="0" u="none" strike="noStrike" kern="1200" cap="none" spc="0" normalizeH="0" baseline="0" noProof="0" dirty="0">
                <a:ln>
                  <a:noFill/>
                </a:ln>
                <a:solidFill>
                  <a:prstClr val="black"/>
                </a:solidFill>
                <a:effectLst/>
                <a:uLnTx/>
                <a:uFillTx/>
                <a:latin typeface="+mn-lt"/>
                <a:ea typeface="+mn-ea"/>
                <a:cs typeface="+mn-cs"/>
              </a:rPr>
            </a:br>
            <a:r>
              <a:rPr kumimoji="0" lang="fr-CA" sz="1200" b="1" i="1" u="none" strike="noStrike" kern="1200" cap="none" spc="0" normalizeH="0" baseline="0" noProof="0" dirty="0">
                <a:ln>
                  <a:noFill/>
                </a:ln>
                <a:solidFill>
                  <a:prstClr val="black"/>
                </a:solidFill>
                <a:effectLst/>
                <a:uLnTx/>
                <a:uFillTx/>
                <a:latin typeface="+mn-lt"/>
                <a:ea typeface="+mn-ea"/>
                <a:cs typeface="+mn-cs"/>
              </a:rPr>
              <a:t>https://www.phsd.ca/wp-content/uploads/2020/01/Activity_Reasons_why_people_vape_AODA_PRINT_FR.pdf</a:t>
            </a: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Image: </a:t>
            </a:r>
            <a:r>
              <a:rPr kumimoji="0" lang="fr-CA" sz="1200" b="0" i="0" u="none" strike="noStrike" kern="1200" cap="none" spc="0" normalizeH="0" baseline="0" noProof="0" dirty="0" err="1">
                <a:ln>
                  <a:noFill/>
                </a:ln>
                <a:solidFill>
                  <a:prstClr val="black"/>
                </a:solidFill>
                <a:effectLst/>
                <a:uLnTx/>
                <a:uFillTx/>
                <a:latin typeface="+mn-lt"/>
                <a:ea typeface="+mn-ea"/>
                <a:cs typeface="+mn-cs"/>
              </a:rPr>
              <a:t>Pixabay</a:t>
            </a:r>
            <a:r>
              <a:rPr kumimoji="0" lang="fr-CA" sz="1200" b="0" i="0" u="none" strike="noStrike" kern="1200" cap="none" spc="0" normalizeH="0" baseline="0" noProof="0" dirty="0">
                <a:ln>
                  <a:noFill/>
                </a:ln>
                <a:solidFill>
                  <a:prstClr val="black"/>
                </a:solidFill>
                <a:effectLst/>
                <a:uLnTx/>
                <a:uFillTx/>
                <a:latin typeface="+mn-lt"/>
                <a:ea typeface="+mn-ea"/>
                <a:cs typeface="+mn-cs"/>
              </a:rPr>
              <a:t>, ask-blackboard-356079 (</a:t>
            </a:r>
            <a:r>
              <a:rPr lang="en-CA" sz="1800" dirty="0">
                <a:solidFill>
                  <a:srgbClr val="000000"/>
                </a:solidFill>
                <a:latin typeface="Segoe UI" panose="020B0502040204020203" pitchFamily="34" charset="0"/>
              </a:rPr>
              <a:t>utilisation </a:t>
            </a:r>
            <a:r>
              <a:rPr lang="en-CA" sz="1800" dirty="0" err="1">
                <a:solidFill>
                  <a:srgbClr val="000000"/>
                </a:solidFill>
                <a:latin typeface="Segoe UI" panose="020B0502040204020203" pitchFamily="34" charset="0"/>
              </a:rPr>
              <a:t>gratuite</a:t>
            </a:r>
            <a:r>
              <a:rPr kumimoji="0" lang="fr-CA" sz="1200" b="0" i="0" u="none" strike="noStrike" kern="1200" cap="none" spc="0" normalizeH="0" baseline="0" noProof="0" dirty="0">
                <a:ln>
                  <a:noFill/>
                </a:ln>
                <a:solidFill>
                  <a:prstClr val="black"/>
                </a:solidFill>
                <a:effectLst/>
                <a:uLnTx/>
                <a:uFillTx/>
                <a:latin typeface="+mn-lt"/>
                <a:ea typeface="+mn-ea"/>
                <a:cs typeface="+mn-cs"/>
              </a:rPr>
              <a:t>)</a:t>
            </a: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Image: </a:t>
            </a:r>
            <a:r>
              <a:rPr lang="en-US" sz="1200" kern="1200" dirty="0" err="1">
                <a:effectLst/>
                <a:latin typeface="Calibri" panose="020F0502020204030204" pitchFamily="34" charset="0"/>
                <a:ea typeface="Calibri" panose="020F0502020204030204" pitchFamily="34" charset="0"/>
                <a:cs typeface="Calibri" panose="020F0502020204030204" pitchFamily="34" charset="0"/>
              </a:rPr>
              <a:t>Pixabay</a:t>
            </a:r>
            <a:r>
              <a:rPr lang="en-US" sz="1200" kern="1200" dirty="0">
                <a:effectLst/>
                <a:latin typeface="Calibri" panose="020F0502020204030204" pitchFamily="34" charset="0"/>
                <a:ea typeface="Calibri" panose="020F0502020204030204" pitchFamily="34" charset="0"/>
                <a:cs typeface="Calibri" panose="020F0502020204030204" pitchFamily="34" charset="0"/>
              </a:rPr>
              <a:t>, ask-blackboard-356079 (free for use)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C8A12B3-0EF9-4A18-BC87-B34BDA996A6C}" type="slidenum">
              <a:rPr lang="en-CA" smtClean="0"/>
              <a:t>6</a:t>
            </a:fld>
            <a:endParaRPr lang="en-CA"/>
          </a:p>
        </p:txBody>
      </p:sp>
    </p:spTree>
    <p:extLst>
      <p:ext uri="{BB962C8B-B14F-4D97-AF65-F5344CB8AC3E}">
        <p14:creationId xmlns:p14="http://schemas.microsoft.com/office/powerpoint/2010/main" val="25476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effectLst/>
                <a:highlight>
                  <a:srgbClr val="FFFF00"/>
                </a:highlight>
                <a:latin typeface="Calibri" panose="020F0502020204030204" pitchFamily="34" charset="0"/>
                <a:ea typeface="Calibri" panose="020F0502020204030204" pitchFamily="34" charset="0"/>
              </a:rPr>
              <a:t>Maintenant que nous savons pourquoi les gens peuvent choisir ou non de vapoter, discutons de ce qui est vapoté.</a:t>
            </a: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À votre avis, de quoi est fait le jus à vapoter? (Faites une pause, écoutez certaines réponses, puis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r>
              <a:rPr kumimoji="0" lang="fr-CA" sz="1200" b="0" i="0" u="none" strike="noStrike" kern="1200" cap="none" spc="0" normalizeH="0" baseline="0" noProof="0" dirty="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Pensez-vous qu’il s’agit seulement d’eau et d’arômes?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(Écoutez les réponses formulées par les élèves, puis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r>
              <a:rPr kumimoji="0" lang="fr-CA"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Ce n’est pas seulement de la vapeur d’eau! </a:t>
            </a:r>
            <a:r>
              <a:rPr lang="fr-CA" sz="1200" kern="1200" dirty="0">
                <a:solidFill>
                  <a:schemeClr val="tx1"/>
                </a:solidFill>
                <a:effectLst/>
                <a:latin typeface="+mn-lt"/>
                <a:ea typeface="+mn-ea"/>
                <a:cs typeface="+mn-cs"/>
              </a:rPr>
              <a:t>Même si nous ne pouvons voir les substances chimiques présentes dans l’aérosol qui est inhalé dans les poumons, ça ne veut pas dire qu’il est sécuritaire ou exempt de substances chimiques ou de particules dangereuses.</a:t>
            </a: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Image: </a:t>
            </a:r>
            <a:r>
              <a:rPr kumimoji="0" lang="fr-CA" sz="1200" b="0" i="0" u="none" strike="noStrike" kern="1200" cap="none" spc="0" normalizeH="0" baseline="0" noProof="0" dirty="0" err="1">
                <a:ln>
                  <a:noFill/>
                </a:ln>
                <a:solidFill>
                  <a:prstClr val="black"/>
                </a:solidFill>
                <a:effectLst/>
                <a:uLnTx/>
                <a:uFillTx/>
                <a:latin typeface="+mn-lt"/>
                <a:ea typeface="+mn-ea"/>
                <a:cs typeface="+mn-cs"/>
              </a:rPr>
              <a:t>Pixabay</a:t>
            </a:r>
            <a:r>
              <a:rPr kumimoji="0" lang="fr-CA" sz="1200" b="0" i="0" u="none" strike="noStrike" kern="1200" cap="none" spc="0" normalizeH="0" baseline="0" noProof="0" dirty="0">
                <a:ln>
                  <a:noFill/>
                </a:ln>
                <a:solidFill>
                  <a:prstClr val="black"/>
                </a:solidFill>
                <a:effectLst/>
                <a:uLnTx/>
                <a:uFillTx/>
                <a:latin typeface="+mn-lt"/>
                <a:ea typeface="+mn-ea"/>
                <a:cs typeface="+mn-cs"/>
              </a:rPr>
              <a:t>, kettle-653673_1920 (utilisation gratuite)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7C8A12B3-0EF9-4A18-BC87-B34BDA996A6C}" type="slidenum">
              <a:rPr lang="en-CA" smtClean="0"/>
              <a:t>7</a:t>
            </a:fld>
            <a:endParaRPr lang="en-CA"/>
          </a:p>
        </p:txBody>
      </p:sp>
    </p:spTree>
    <p:extLst>
      <p:ext uri="{BB962C8B-B14F-4D97-AF65-F5344CB8AC3E}">
        <p14:creationId xmlns:p14="http://schemas.microsoft.com/office/powerpoint/2010/main" val="3734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Le liquide à vapoter que chauffe le dispositif de vapotage est généralement constitué de ce qui suit : </a:t>
            </a:r>
            <a:r>
              <a:rPr kumimoji="0" lang="fr-CA" sz="1200" b="0" i="1" u="none" strike="noStrike" kern="1200" cap="none" spc="0" normalizeH="0" baseline="0" noProof="0" dirty="0">
                <a:ln>
                  <a:noFill/>
                </a:ln>
                <a:solidFill>
                  <a:prstClr val="black"/>
                </a:solidFill>
                <a:effectLst/>
                <a:uLnTx/>
                <a:uFillTx/>
                <a:latin typeface="+mn-lt"/>
                <a:ea typeface="+mn-ea"/>
                <a:cs typeface="+mn-cs"/>
              </a:rPr>
              <a:t>(cliquez) </a:t>
            </a:r>
            <a:r>
              <a:rPr lang="fr-CA" sz="1200" i="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Un solvant de support : il s’agit d’un liquide servant à dissoudre les autres ingrédients actifs. La plupart des liquides à vapoter contiennent du </a:t>
            </a:r>
            <a:r>
              <a:rPr lang="fr-CA" sz="1200" b="1" kern="1200" dirty="0" err="1">
                <a:solidFill>
                  <a:schemeClr val="tx1"/>
                </a:solidFill>
                <a:effectLst/>
                <a:latin typeface="+mn-lt"/>
                <a:ea typeface="+mn-ea"/>
                <a:cs typeface="+mn-cs"/>
              </a:rPr>
              <a:t>propylèneglycol</a:t>
            </a:r>
            <a:r>
              <a:rPr lang="fr-CA" sz="1200" kern="1200" dirty="0">
                <a:solidFill>
                  <a:schemeClr val="tx1"/>
                </a:solidFill>
                <a:effectLst/>
                <a:latin typeface="+mn-lt"/>
                <a:ea typeface="+mn-ea"/>
                <a:cs typeface="+mn-cs"/>
              </a:rPr>
              <a:t> ou du </a:t>
            </a:r>
            <a:r>
              <a:rPr lang="fr-CA" sz="1200" b="1" kern="1200" dirty="0">
                <a:solidFill>
                  <a:schemeClr val="tx1"/>
                </a:solidFill>
                <a:effectLst/>
                <a:latin typeface="+mn-lt"/>
                <a:ea typeface="+mn-ea"/>
                <a:cs typeface="+mn-cs"/>
              </a:rPr>
              <a:t>glycérol</a:t>
            </a:r>
            <a:r>
              <a:rPr lang="fr-CA" sz="1200" kern="1200" dirty="0">
                <a:solidFill>
                  <a:schemeClr val="tx1"/>
                </a:solidFill>
                <a:effectLst/>
                <a:latin typeface="+mn-lt"/>
                <a:ea typeface="+mn-ea"/>
                <a:cs typeface="+mn-cs"/>
              </a:rPr>
              <a:t> (également connu sous le nom de glycérine ou glycérine végétale)</a:t>
            </a:r>
            <a:r>
              <a:rPr lang="fr-CA" sz="1200" kern="1200" baseline="30000" dirty="0">
                <a:solidFill>
                  <a:schemeClr val="tx1"/>
                </a:solidFill>
                <a:effectLst/>
                <a:latin typeface="+mn-lt"/>
                <a:ea typeface="+mn-ea"/>
                <a:cs typeface="+mn-cs"/>
              </a:rPr>
              <a:t>3</a:t>
            </a:r>
            <a:r>
              <a:rPr kumimoji="0" lang="fr-CA" sz="1200" b="0" i="1" u="none" strike="noStrike" kern="1200" cap="none" spc="0" normalizeH="0" baseline="0" noProof="0" dirty="0">
                <a:ln>
                  <a:noFill/>
                </a:ln>
                <a:solidFill>
                  <a:prstClr val="black"/>
                </a:solidFill>
                <a:effectLst/>
                <a:uLnTx/>
                <a:uFillTx/>
                <a:latin typeface="+mn-lt"/>
                <a:ea typeface="+mn-ea"/>
                <a:cs typeface="+mn-cs"/>
              </a:rPr>
              <a:t> (cliquez) </a:t>
            </a:r>
            <a:r>
              <a:rPr lang="fr-CA" sz="1200" i="1" kern="1200" dirty="0">
                <a:solidFill>
                  <a:schemeClr val="tx1"/>
                </a:solidFill>
                <a:effectLst/>
                <a:latin typeface="+mn-lt"/>
                <a:ea typeface="+mn-ea"/>
                <a:cs typeface="+mn-cs"/>
              </a:rPr>
              <a:t>.</a:t>
            </a: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Différents </a:t>
            </a:r>
            <a:r>
              <a:rPr lang="fr-CA" sz="1200" b="1" kern="1200" dirty="0">
                <a:solidFill>
                  <a:schemeClr val="tx1"/>
                </a:solidFill>
                <a:effectLst/>
                <a:latin typeface="+mn-lt"/>
                <a:ea typeface="+mn-ea"/>
                <a:cs typeface="+mn-cs"/>
              </a:rPr>
              <a:t>arômes </a:t>
            </a:r>
            <a:r>
              <a:rPr lang="fr-CA" sz="1200" kern="1200" dirty="0">
                <a:solidFill>
                  <a:schemeClr val="tx1"/>
                </a:solidFill>
                <a:effectLst/>
                <a:latin typeface="+mn-lt"/>
                <a:ea typeface="+mn-ea"/>
                <a:cs typeface="+mn-cs"/>
              </a:rPr>
              <a:t>constitués de diverses substances chimiques</a:t>
            </a:r>
            <a:r>
              <a:rPr lang="fr-CA" sz="1200" kern="1200" baseline="30000" dirty="0">
                <a:solidFill>
                  <a:schemeClr val="tx1"/>
                </a:solidFill>
                <a:effectLst/>
                <a:latin typeface="+mn-lt"/>
                <a:ea typeface="+mn-ea"/>
                <a:cs typeface="+mn-cs"/>
              </a:rPr>
              <a:t>3</a:t>
            </a:r>
            <a:r>
              <a:rPr lang="fr-CA" sz="1200" kern="1200" dirty="0">
                <a:solidFill>
                  <a:schemeClr val="tx1"/>
                </a:solidFill>
                <a:effectLst/>
                <a:latin typeface="+mn-lt"/>
                <a:ea typeface="+mn-ea"/>
                <a:cs typeface="+mn-cs"/>
              </a:rPr>
              <a:t> </a:t>
            </a:r>
            <a:r>
              <a:rPr kumimoji="0" lang="fr-CA" sz="1200" b="0" i="1" u="none" strike="noStrike" kern="1200" cap="none" spc="0" normalizeH="0" baseline="0" noProof="0" dirty="0">
                <a:ln>
                  <a:noFill/>
                </a:ln>
                <a:solidFill>
                  <a:prstClr val="black"/>
                </a:solidFill>
                <a:effectLst/>
                <a:uLnTx/>
                <a:uFillTx/>
                <a:latin typeface="+mn-lt"/>
                <a:ea typeface="+mn-ea"/>
                <a:cs typeface="+mn-cs"/>
              </a:rPr>
              <a:t>(cliquez) </a:t>
            </a:r>
            <a:r>
              <a:rPr lang="fr-CA" sz="1200" i="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La plupart (si ce n’est la totalité) des liquides à vapoter contiennent de la </a:t>
            </a:r>
            <a:r>
              <a:rPr lang="fr-CA" sz="1200" b="1" kern="1200" dirty="0">
                <a:solidFill>
                  <a:schemeClr val="tx1"/>
                </a:solidFill>
                <a:effectLst/>
                <a:latin typeface="+mn-lt"/>
                <a:ea typeface="+mn-ea"/>
                <a:cs typeface="+mn-cs"/>
              </a:rPr>
              <a:t>nicotine</a:t>
            </a:r>
            <a:r>
              <a:rPr lang="fr-CA" sz="1200" kern="1200" baseline="30000" dirty="0">
                <a:solidFill>
                  <a:schemeClr val="tx1"/>
                </a:solidFill>
                <a:effectLst/>
                <a:latin typeface="+mn-lt"/>
                <a:ea typeface="+mn-ea"/>
                <a:cs typeface="+mn-cs"/>
              </a:rPr>
              <a:t>1</a:t>
            </a:r>
            <a:r>
              <a:rPr lang="fr-CA" sz="1200" kern="1200" dirty="0">
                <a:solidFill>
                  <a:schemeClr val="tx1"/>
                </a:solidFill>
                <a:effectLst/>
                <a:latin typeface="+mn-lt"/>
                <a:ea typeface="+mn-ea"/>
                <a:cs typeface="+mn-cs"/>
              </a:rPr>
              <a:t>. La quantité varie d’un produit à l’autre, et celle qui figure sur l’étiquette n’est pas toujours exacte</a:t>
            </a:r>
            <a:r>
              <a:rPr lang="fr-CA" sz="1200" kern="1200" baseline="30000" dirty="0">
                <a:solidFill>
                  <a:schemeClr val="tx1"/>
                </a:solidFill>
                <a:effectLst/>
                <a:latin typeface="+mn-lt"/>
                <a:ea typeface="+mn-ea"/>
                <a:cs typeface="+mn-cs"/>
              </a:rPr>
              <a:t>4</a:t>
            </a:r>
            <a:r>
              <a:rPr lang="fr-CA" sz="1200" kern="1200" dirty="0">
                <a:solidFill>
                  <a:schemeClr val="tx1"/>
                </a:solidFill>
                <a:effectLst/>
                <a:latin typeface="+mn-lt"/>
                <a:ea typeface="+mn-ea"/>
                <a:cs typeface="+mn-cs"/>
              </a:rPr>
              <a:t>. Selon une étude, les liquides qui, selon le fabricant, ne contiennent pas de nicotine peuvent en renfermer.</a:t>
            </a:r>
            <a:r>
              <a:rPr lang="fr-CA" sz="1200" i="1" kern="120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Image: iStock-530209242 (acheté)</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7C4D39A7-DC74-41A3-A093-3B07289FF3B5}" type="slidenum">
              <a:rPr lang="en-US" smtClean="0"/>
              <a:t>8</a:t>
            </a:fld>
            <a:endParaRPr lang="en-US"/>
          </a:p>
        </p:txBody>
      </p:sp>
    </p:spTree>
    <p:extLst>
      <p:ext uri="{BB962C8B-B14F-4D97-AF65-F5344CB8AC3E}">
        <p14:creationId xmlns:p14="http://schemas.microsoft.com/office/powerpoint/2010/main" val="266499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Dans quels autres produits pourriez-vous trouver certains des ingrédients contenus dans le liquide à vapoter?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La </a:t>
            </a:r>
            <a:r>
              <a:rPr kumimoji="0" lang="fr-CA" sz="1200" b="1" i="0" u="none" strike="noStrike" kern="1200" cap="none" spc="0" normalizeH="0" baseline="0" noProof="0" dirty="0">
                <a:ln>
                  <a:noFill/>
                </a:ln>
                <a:solidFill>
                  <a:prstClr val="black"/>
                </a:solidFill>
                <a:effectLst/>
                <a:uLnTx/>
                <a:uFillTx/>
                <a:latin typeface="+mn-lt"/>
                <a:ea typeface="+mn-ea"/>
                <a:cs typeface="+mn-cs"/>
              </a:rPr>
              <a:t>glycérine</a:t>
            </a:r>
            <a:r>
              <a:rPr kumimoji="0" lang="fr-CA" sz="1200" b="0" i="0" u="none" strike="noStrike" kern="1200" cap="none" spc="0" normalizeH="0" baseline="0" noProof="0" dirty="0">
                <a:ln>
                  <a:noFill/>
                </a:ln>
                <a:solidFill>
                  <a:prstClr val="black"/>
                </a:solidFill>
                <a:effectLst/>
                <a:uLnTx/>
                <a:uFillTx/>
                <a:latin typeface="+mn-lt"/>
                <a:ea typeface="+mn-ea"/>
                <a:cs typeface="+mn-cs"/>
              </a:rPr>
              <a:t> est couramment utilisée dans </a:t>
            </a:r>
            <a:r>
              <a:rPr lang="fr-CA" sz="1200" kern="1200" dirty="0">
                <a:solidFill>
                  <a:schemeClr val="tx1"/>
                </a:solidFill>
                <a:effectLst/>
                <a:latin typeface="+mn-lt"/>
                <a:ea typeface="+mn-ea"/>
                <a:cs typeface="+mn-cs"/>
              </a:rPr>
              <a:t>les produits cosmétiques tels que les savons et les brillants à lèvres, mais aussi dans beaucoup de produits alimentaires.</a:t>
            </a:r>
            <a:r>
              <a:rPr lang="fr-CA" sz="1200" i="1" kern="1200" dirty="0">
                <a:solidFill>
                  <a:schemeClr val="tx1"/>
                </a:solidFill>
                <a:effectLst/>
                <a:latin typeface="+mn-lt"/>
                <a:ea typeface="+mn-ea"/>
                <a:cs typeface="+mn-cs"/>
              </a:rPr>
              <a:t>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a:spcBef>
                <a:spcPts val="0"/>
              </a:spcBef>
              <a:spcAft>
                <a:spcPts val="0"/>
              </a:spcAft>
            </a:pPr>
            <a:r>
              <a:rPr kumimoji="0" lang="fr-CA" sz="1200" b="0" i="0" u="none" strike="noStrike" kern="1200" cap="none" spc="0" normalizeH="0" baseline="0" noProof="0" dirty="0">
                <a:ln>
                  <a:noFill/>
                </a:ln>
                <a:solidFill>
                  <a:prstClr val="black"/>
                </a:solidFill>
                <a:effectLst/>
                <a:uLnTx/>
                <a:uFillTx/>
                <a:latin typeface="+mn-lt"/>
                <a:ea typeface="+mn-ea"/>
                <a:cs typeface="+mn-cs"/>
              </a:rPr>
              <a:t>Le </a:t>
            </a:r>
            <a:r>
              <a:rPr kumimoji="0" lang="fr-CA" sz="1200" b="1" i="0" u="none" strike="noStrike" kern="1200" cap="none" spc="0" normalizeH="0" baseline="0" noProof="0" dirty="0" err="1">
                <a:ln>
                  <a:noFill/>
                </a:ln>
                <a:solidFill>
                  <a:prstClr val="black"/>
                </a:solidFill>
                <a:effectLst/>
                <a:uLnTx/>
                <a:uFillTx/>
                <a:latin typeface="+mn-lt"/>
                <a:ea typeface="+mn-ea"/>
                <a:cs typeface="+mn-cs"/>
              </a:rPr>
              <a:t>propylèneglycol</a:t>
            </a:r>
            <a:r>
              <a:rPr kumimoji="0" lang="fr-CA" sz="1200" b="0" i="0" u="none" strike="noStrike" kern="1200" cap="none" spc="0" normalizeH="0" baseline="0" noProof="0" dirty="0">
                <a:ln>
                  <a:noFill/>
                </a:ln>
                <a:solidFill>
                  <a:prstClr val="black"/>
                </a:solidFill>
                <a:effectLst/>
                <a:uLnTx/>
                <a:uFillTx/>
                <a:latin typeface="+mn-lt"/>
                <a:ea typeface="+mn-ea"/>
                <a:cs typeface="+mn-cs"/>
              </a:rPr>
              <a:t> est une substance chimique utilisée </a:t>
            </a:r>
            <a:r>
              <a:rPr lang="fr-CA" sz="1800" kern="1200" dirty="0">
                <a:effectLst/>
                <a:highlight>
                  <a:srgbClr val="FFFF00"/>
                </a:highlight>
                <a:latin typeface="Calibri" panose="020F0502020204030204" pitchFamily="34" charset="0"/>
                <a:ea typeface="Calibri" panose="020F0502020204030204" pitchFamily="34" charset="0"/>
              </a:rPr>
              <a:t>pour fabriquer des produits comme l’antigel et les solvants à peinture</a:t>
            </a:r>
            <a:r>
              <a:rPr lang="fr-CA" sz="1800" kern="1200" dirty="0">
                <a:effectLst/>
                <a:latin typeface="Calibri" panose="020F0502020204030204" pitchFamily="34" charset="0"/>
                <a:ea typeface="Calibri" panose="020F0502020204030204" pitchFamily="34" charset="0"/>
              </a:rPr>
              <a:t>. </a:t>
            </a:r>
            <a:r>
              <a:rPr kumimoji="0" lang="fr-CA" sz="1200" b="0" i="1" u="none" strike="noStrike" kern="1200" cap="none" spc="0" normalizeH="0" baseline="0" noProof="0" dirty="0">
                <a:ln>
                  <a:noFill/>
                </a:ln>
                <a:solidFill>
                  <a:prstClr val="black"/>
                </a:solidFill>
                <a:effectLst/>
                <a:uLnTx/>
                <a:uFillTx/>
                <a:latin typeface="+mn-lt"/>
                <a:ea typeface="+mn-ea"/>
                <a:cs typeface="+mn-cs"/>
              </a:rPr>
              <a:t>(cliquez)</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fr-CA" sz="1200" kern="1200" dirty="0">
                <a:solidFill>
                  <a:schemeClr val="tx1"/>
                </a:solidFill>
                <a:effectLst/>
                <a:latin typeface="+mn-lt"/>
                <a:ea typeface="+mn-ea"/>
                <a:cs typeface="+mn-cs"/>
              </a:rPr>
              <a:t>Les substances chimiques utilisées pour </a:t>
            </a:r>
            <a:r>
              <a:rPr lang="fr-CA" sz="1200" b="1" kern="1200" dirty="0">
                <a:solidFill>
                  <a:schemeClr val="tx1"/>
                </a:solidFill>
                <a:effectLst/>
                <a:latin typeface="+mn-lt"/>
                <a:ea typeface="+mn-ea"/>
                <a:cs typeface="+mn-cs"/>
              </a:rPr>
              <a:t>aromatiser</a:t>
            </a:r>
            <a:r>
              <a:rPr lang="fr-CA" sz="1200" kern="1200" dirty="0">
                <a:solidFill>
                  <a:schemeClr val="tx1"/>
                </a:solidFill>
                <a:effectLst/>
                <a:latin typeface="+mn-lt"/>
                <a:ea typeface="+mn-ea"/>
                <a:cs typeface="+mn-cs"/>
              </a:rPr>
              <a:t> les produits alimentaires aromatisent aussi le liquide à vapoter. </a:t>
            </a:r>
            <a:r>
              <a:rPr lang="fr-CA" sz="1200" i="1" kern="1200" dirty="0">
                <a:solidFill>
                  <a:schemeClr val="tx1"/>
                </a:solidFill>
                <a:effectLst/>
                <a:latin typeface="+mn-lt"/>
                <a:ea typeface="+mn-ea"/>
                <a:cs typeface="+mn-cs"/>
              </a:rPr>
              <a:t>(click)</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Enfin, la </a:t>
            </a:r>
            <a:r>
              <a:rPr lang="fr-CA" sz="1200" b="1" kern="1200" dirty="0">
                <a:solidFill>
                  <a:schemeClr val="tx1"/>
                </a:solidFill>
                <a:effectLst/>
                <a:latin typeface="+mn-lt"/>
                <a:ea typeface="+mn-ea"/>
                <a:cs typeface="+mn-cs"/>
              </a:rPr>
              <a:t>nicotine</a:t>
            </a:r>
            <a:r>
              <a:rPr lang="fr-CA" sz="1200" kern="1200" dirty="0">
                <a:solidFill>
                  <a:schemeClr val="tx1"/>
                </a:solidFill>
                <a:effectLst/>
                <a:latin typeface="+mn-lt"/>
                <a:ea typeface="+mn-ea"/>
                <a:cs typeface="+mn-cs"/>
              </a:rPr>
              <a:t> est la substance très addictive qui est présente dans les cigarettes contenant du tabac. </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Même si certaines des substances chimiques utilisées dans les arômes et les solvants des liquides à vapoter sont bonnes à utiliser dans les produits cosmétiques et à consommer dans les aliments, nous ignorons encore si elles sont bonnes à inhaler sous forme d’aérosol</a:t>
            </a:r>
            <a:r>
              <a:rPr lang="fr-CA" sz="1200" kern="1200" baseline="30000" dirty="0">
                <a:solidFill>
                  <a:schemeClr val="tx1"/>
                </a:solidFill>
                <a:effectLst/>
                <a:latin typeface="+mn-lt"/>
                <a:ea typeface="+mn-ea"/>
                <a:cs typeface="+mn-cs"/>
              </a:rPr>
              <a:t>9</a:t>
            </a:r>
            <a:r>
              <a:rPr lang="fr-CA"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iStock-935323952 (</a:t>
            </a:r>
            <a:r>
              <a:rPr kumimoji="0" lang="en-US" sz="1200" b="0" i="0" u="none" strike="noStrike" kern="1200" cap="none" spc="0" normalizeH="0" baseline="0" noProof="0" dirty="0" err="1">
                <a:ln>
                  <a:noFill/>
                </a:ln>
                <a:solidFill>
                  <a:prstClr val="black"/>
                </a:solidFill>
                <a:effectLst/>
                <a:uLnTx/>
                <a:uFillTx/>
                <a:latin typeface="+mn-lt"/>
                <a:ea typeface="+mn-ea"/>
                <a:cs typeface="+mn-cs"/>
              </a:rPr>
              <a:t>acheté</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iStock-466542094 (</a:t>
            </a:r>
            <a:r>
              <a:rPr kumimoji="0" lang="en-US" sz="1200" b="0" i="0" u="none" strike="noStrike" kern="1200" cap="none" spc="0" normalizeH="0" baseline="0" noProof="0" dirty="0" err="1">
                <a:ln>
                  <a:noFill/>
                </a:ln>
                <a:solidFill>
                  <a:prstClr val="black"/>
                </a:solidFill>
                <a:effectLst/>
                <a:uLnTx/>
                <a:uFillTx/>
                <a:latin typeface="+mn-lt"/>
                <a:ea typeface="+mn-ea"/>
                <a:cs typeface="+mn-cs"/>
              </a:rPr>
              <a:t>acheté</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iStock-986438992 (</a:t>
            </a:r>
            <a:r>
              <a:rPr kumimoji="0" lang="en-US" sz="1200" b="0" i="0" u="none" strike="noStrike" kern="1200" cap="none" spc="0" normalizeH="0" baseline="0" noProof="0" dirty="0" err="1">
                <a:ln>
                  <a:noFill/>
                </a:ln>
                <a:solidFill>
                  <a:prstClr val="black"/>
                </a:solidFill>
                <a:effectLst/>
                <a:uLnTx/>
                <a:uFillTx/>
                <a:latin typeface="+mn-lt"/>
                <a:ea typeface="+mn-ea"/>
                <a:cs typeface="+mn-cs"/>
              </a:rPr>
              <a:t>acheté</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a:t>
            </a:r>
            <a:r>
              <a:rPr kumimoji="0" lang="en-US" sz="1200" b="0" i="0" u="none" strike="noStrike" kern="1200" cap="none" spc="0" normalizeH="0" baseline="0" noProof="0" dirty="0" err="1">
                <a:ln>
                  <a:noFill/>
                </a:ln>
                <a:solidFill>
                  <a:prstClr val="black"/>
                </a:solidFill>
                <a:effectLst/>
                <a:uLnTx/>
                <a:uFillTx/>
                <a:latin typeface="+mn-lt"/>
                <a:ea typeface="+mn-ea"/>
                <a:cs typeface="+mn-cs"/>
              </a:rPr>
              <a:t>Pixabay</a:t>
            </a:r>
            <a:r>
              <a:rPr kumimoji="0" lang="en-US" sz="1200" b="0" i="0" u="none" strike="noStrike" kern="1200" cap="none" spc="0" normalizeH="0" baseline="0" noProof="0" dirty="0">
                <a:ln>
                  <a:noFill/>
                </a:ln>
                <a:solidFill>
                  <a:prstClr val="black"/>
                </a:solidFill>
                <a:effectLst/>
                <a:uLnTx/>
                <a:uFillTx/>
                <a:latin typeface="+mn-lt"/>
                <a:ea typeface="+mn-ea"/>
                <a:cs typeface="+mn-cs"/>
              </a:rPr>
              <a:t>, cigarette-1271874_1920 </a:t>
            </a:r>
            <a:r>
              <a:rPr kumimoji="0" lang="fr-CA" sz="1200" b="0" i="0" u="none" strike="noStrike" kern="1200" cap="none" spc="0" normalizeH="0" baseline="0" noProof="0" dirty="0">
                <a:ln>
                  <a:noFill/>
                </a:ln>
                <a:solidFill>
                  <a:prstClr val="black"/>
                </a:solidFill>
                <a:effectLst/>
                <a:uLnTx/>
                <a:uFillTx/>
                <a:latin typeface="+mn-lt"/>
                <a:ea typeface="+mn-ea"/>
                <a:cs typeface="+mn-cs"/>
              </a:rPr>
              <a:t>(utilisation gratuite)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68335769-A782-45BC-A8C4-CF96A896FA2D}" type="slidenum">
              <a:rPr lang="en-US" smtClean="0"/>
              <a:t>9</a:t>
            </a:fld>
            <a:endParaRPr lang="en-US"/>
          </a:p>
        </p:txBody>
      </p:sp>
    </p:spTree>
    <p:extLst>
      <p:ext uri="{BB962C8B-B14F-4D97-AF65-F5344CB8AC3E}">
        <p14:creationId xmlns:p14="http://schemas.microsoft.com/office/powerpoint/2010/main" val="663985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Les aérosols que produisent bien des dispositifs de vapotage contiennent d’autres substances chimiques. Quelles sont celles sur cette diapositive qui, selon vous, se retrouvent dans l’aérosol qui est inhalé par le vapotage? </a:t>
            </a:r>
            <a:r>
              <a:rPr kumimoji="0" lang="fr-CA" sz="1200" b="0" i="0" u="none" strike="noStrike" kern="1200" cap="none" spc="0" normalizeH="0" baseline="0" noProof="0" dirty="0">
                <a:ln>
                  <a:noFill/>
                </a:ln>
                <a:solidFill>
                  <a:prstClr val="black"/>
                </a:solidFill>
                <a:effectLst/>
                <a:uLnTx/>
                <a:uFillTx/>
                <a:latin typeface="+mn-lt"/>
                <a:ea typeface="+mn-ea"/>
                <a:cs typeface="+mn-cs"/>
              </a:rPr>
              <a:t> (</a:t>
            </a:r>
            <a:r>
              <a:rPr kumimoji="0" lang="fr-CA" sz="1200" b="0" i="1" u="none" strike="noStrike" kern="1200" cap="none" spc="0" normalizeH="0" baseline="0" noProof="0" dirty="0">
                <a:ln>
                  <a:noFill/>
                </a:ln>
                <a:solidFill>
                  <a:prstClr val="black"/>
                </a:solidFill>
                <a:effectLst/>
                <a:uLnTx/>
                <a:uFillTx/>
                <a:latin typeface="+mn-lt"/>
                <a:ea typeface="+mn-ea"/>
                <a:cs typeface="+mn-cs"/>
              </a:rPr>
              <a:t>attendez de recevoir des réponses</a:t>
            </a:r>
            <a:r>
              <a:rPr kumimoji="0" lang="fr-CA"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1" u="none" strike="noStrike" kern="1200" cap="none" spc="0" normalizeH="0" baseline="0" noProof="0" dirty="0">
                <a:ln>
                  <a:noFill/>
                </a:ln>
                <a:solidFill>
                  <a:prstClr val="black"/>
                </a:solidFill>
                <a:effectLst/>
                <a:uLnTx/>
                <a:uFillTx/>
                <a:latin typeface="+mn-lt"/>
                <a:ea typeface="+mn-ea"/>
                <a:cs typeface="+mn-cs"/>
              </a:rPr>
              <a:t>(Cliquez) </a:t>
            </a:r>
            <a:r>
              <a:rPr lang="fr-CA" sz="1200" kern="1200" dirty="0">
                <a:solidFill>
                  <a:schemeClr val="tx1"/>
                </a:solidFill>
                <a:effectLst/>
                <a:latin typeface="+mn-lt"/>
                <a:ea typeface="+mn-ea"/>
                <a:cs typeface="+mn-cs"/>
              </a:rPr>
              <a:t>Elles sont toutes présentes. Certaines sont déjà présentes dans le liquide à vapoter, et d’autres se forment durant le processus de chauffage du liquide pour le transformer en aérosol</a:t>
            </a:r>
            <a:r>
              <a:rPr lang="fr-CA" sz="1200" kern="1200" baseline="30000" dirty="0">
                <a:solidFill>
                  <a:schemeClr val="tx1"/>
                </a:solidFill>
                <a:effectLst/>
                <a:latin typeface="+mn-lt"/>
                <a:ea typeface="+mn-ea"/>
                <a:cs typeface="+mn-cs"/>
              </a:rPr>
              <a:t>5</a:t>
            </a:r>
            <a:r>
              <a:rPr lang="fr-CA"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n-lt"/>
                <a:ea typeface="+mn-ea"/>
                <a:cs typeface="+mn-cs"/>
              </a:rPr>
              <a:t>Bon nombre de ces substances chimiques se trouvent également dans la fumée de cigarette et se sont avérées toxiques et cancérigènes</a:t>
            </a:r>
            <a:r>
              <a:rPr kumimoji="0" lang="fr-CA" sz="1200" b="0" i="0" u="none" strike="noStrike" kern="1200" cap="none" spc="0" normalizeH="0" baseline="30000" noProof="0" dirty="0">
                <a:ln>
                  <a:noFill/>
                </a:ln>
                <a:solidFill>
                  <a:prstClr val="black"/>
                </a:solidFill>
                <a:effectLst/>
                <a:uLnTx/>
                <a:uFillTx/>
                <a:latin typeface="+mn-lt"/>
                <a:ea typeface="+mn-ea"/>
                <a:cs typeface="+mn-cs"/>
              </a:rPr>
              <a:t>6</a:t>
            </a:r>
            <a:r>
              <a:rPr kumimoji="0" lang="fr-CA" sz="1200" b="0" i="0" u="none" strike="noStrike" kern="1200" cap="none" spc="0" normalizeH="0" baseline="0" noProof="0" dirty="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7C8A12B3-0EF9-4A18-BC87-B34BDA996A6C}" type="slidenum">
              <a:rPr lang="en-CA" smtClean="0"/>
              <a:t>10</a:t>
            </a:fld>
            <a:endParaRPr lang="en-CA"/>
          </a:p>
        </p:txBody>
      </p:sp>
    </p:spTree>
    <p:extLst>
      <p:ext uri="{BB962C8B-B14F-4D97-AF65-F5344CB8AC3E}">
        <p14:creationId xmlns:p14="http://schemas.microsoft.com/office/powerpoint/2010/main" val="4034436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927B32-AD4F-4A44-A334-8529C49C66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62" y="0"/>
            <a:ext cx="12184862" cy="6852271"/>
          </a:xfrm>
          <a:prstGeom prst="rect">
            <a:avLst/>
          </a:prstGeom>
        </p:spPr>
      </p:pic>
      <p:sp>
        <p:nvSpPr>
          <p:cNvPr id="2" name="Title 1"/>
          <p:cNvSpPr>
            <a:spLocks noGrp="1"/>
          </p:cNvSpPr>
          <p:nvPr>
            <p:ph type="ctrTitle"/>
          </p:nvPr>
        </p:nvSpPr>
        <p:spPr>
          <a:xfrm>
            <a:off x="1524000" y="1085849"/>
            <a:ext cx="9753600" cy="2046923"/>
          </a:xfrm>
        </p:spPr>
        <p:txBody>
          <a:bodyPr anchor="b"/>
          <a:lstStyle>
            <a:lvl1pPr algn="l">
              <a:defRPr sz="60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228158"/>
            <a:ext cx="9144000" cy="1652451"/>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8362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927B32-AD4F-4A44-A334-8529C49C66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62" y="2864"/>
            <a:ext cx="12184862" cy="6852271"/>
          </a:xfrm>
          <a:prstGeom prst="rect">
            <a:avLst/>
          </a:prstGeom>
        </p:spPr>
      </p:pic>
      <p:sp>
        <p:nvSpPr>
          <p:cNvPr id="2" name="Title 1"/>
          <p:cNvSpPr>
            <a:spLocks noGrp="1"/>
          </p:cNvSpPr>
          <p:nvPr>
            <p:ph type="ctrTitle"/>
          </p:nvPr>
        </p:nvSpPr>
        <p:spPr>
          <a:xfrm>
            <a:off x="1524000" y="1085849"/>
            <a:ext cx="9753600" cy="2046923"/>
          </a:xfrm>
        </p:spPr>
        <p:txBody>
          <a:bodyPr anchor="b"/>
          <a:lstStyle>
            <a:lvl1pPr algn="l">
              <a:defRPr sz="60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228158"/>
            <a:ext cx="9144000" cy="1652451"/>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0260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1825626"/>
            <a:ext cx="9982200" cy="2890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347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75EC39-584E-4928-9D23-DB610C1F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774" y="1674"/>
            <a:ext cx="12183679" cy="6854651"/>
          </a:xfrm>
          <a:prstGeom prst="rect">
            <a:avLst/>
          </a:prstGeom>
        </p:spPr>
      </p:pic>
      <p:sp>
        <p:nvSpPr>
          <p:cNvPr id="2" name="Title 1"/>
          <p:cNvSpPr>
            <a:spLocks noGrp="1"/>
          </p:cNvSpPr>
          <p:nvPr>
            <p:ph type="title"/>
          </p:nvPr>
        </p:nvSpPr>
        <p:spPr>
          <a:xfrm>
            <a:off x="1443036" y="1729331"/>
            <a:ext cx="9861551" cy="1574157"/>
          </a:xfrm>
        </p:spPr>
        <p:txBody>
          <a:bodyPr anchor="b">
            <a:normAutofit/>
          </a:bodyPr>
          <a:lstStyle>
            <a:lvl1pPr>
              <a:defRPr sz="44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978311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71600" y="1825626"/>
            <a:ext cx="4752974" cy="294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0824" y="1825626"/>
            <a:ext cx="4752975" cy="294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6198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5" y="365127"/>
            <a:ext cx="9898063"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57323" y="1681163"/>
            <a:ext cx="46545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3" y="2505076"/>
            <a:ext cx="4654551" cy="2197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0838" y="1681163"/>
            <a:ext cx="46545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0838" y="2505076"/>
            <a:ext cx="4654551" cy="2197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6359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0084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162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0162" y="457200"/>
            <a:ext cx="4286251"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96000" y="987427"/>
            <a:ext cx="5259388" cy="42269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00162" y="2057400"/>
            <a:ext cx="4286250" cy="3156995"/>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239873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pyright Slide">
    <p:spTree>
      <p:nvGrpSpPr>
        <p:cNvPr id="1" name=""/>
        <p:cNvGrpSpPr/>
        <p:nvPr/>
      </p:nvGrpSpPr>
      <p:grpSpPr>
        <a:xfrm>
          <a:off x="0" y="0"/>
          <a:ext cx="0" cy="0"/>
          <a:chOff x="0" y="0"/>
          <a:chExt cx="0" cy="0"/>
        </a:xfrm>
      </p:grpSpPr>
      <p:pic>
        <p:nvPicPr>
          <p:cNvPr id="5" name="Picture 4" descr="A picture containing timeline&#10;&#10;Description automatically generated">
            <a:extLst>
              <a:ext uri="{FF2B5EF4-FFF2-40B4-BE49-F238E27FC236}">
                <a16:creationId xmlns:a16="http://schemas.microsoft.com/office/drawing/2014/main" id="{9944C2E5-BFD0-5006-C781-AD392C45AA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4" y="0"/>
            <a:ext cx="12186584" cy="6858000"/>
          </a:xfrm>
          <a:prstGeom prst="rect">
            <a:avLst/>
          </a:prstGeom>
        </p:spPr>
      </p:pic>
      <p:sp>
        <p:nvSpPr>
          <p:cNvPr id="2" name="TextBox 1"/>
          <p:cNvSpPr txBox="1"/>
          <p:nvPr/>
        </p:nvSpPr>
        <p:spPr>
          <a:xfrm>
            <a:off x="1485899" y="3977640"/>
            <a:ext cx="7724776" cy="1585049"/>
          </a:xfrm>
          <a:prstGeom prst="rect">
            <a:avLst/>
          </a:prstGeom>
          <a:noFill/>
        </p:spPr>
        <p:txBody>
          <a:bodyPr wrap="square" rtlCol="0">
            <a:spAutoFit/>
          </a:bodyPr>
          <a:lstStyle/>
          <a:p>
            <a:pPr lvl="0">
              <a:lnSpc>
                <a:spcPct val="90000"/>
              </a:lnSpc>
              <a:spcBef>
                <a:spcPts val="1000"/>
              </a:spcBef>
              <a:spcAft>
                <a:spcPts val="0"/>
              </a:spcAft>
            </a:pPr>
            <a:r>
              <a:rPr lang="fr-FR" sz="1600" baseline="0" dirty="0">
                <a:solidFill>
                  <a:schemeClr val="tx1"/>
                </a:solidFill>
              </a:rPr>
              <a:t>Cette présentation a été préparée par le personnel de Santé publique Sudbury et districts. </a:t>
            </a:r>
          </a:p>
          <a:p>
            <a:pPr lvl="0">
              <a:lnSpc>
                <a:spcPct val="90000"/>
              </a:lnSpc>
              <a:spcBef>
                <a:spcPts val="1000"/>
              </a:spcBef>
              <a:spcAft>
                <a:spcPts val="0"/>
              </a:spcAft>
            </a:pPr>
            <a:r>
              <a:rPr lang="fr-FR" sz="1600" baseline="0" dirty="0">
                <a:solidFill>
                  <a:schemeClr val="tx1"/>
                </a:solidFill>
              </a:rPr>
              <a:t>On peut reproduire des parties de cette présentation à des fins éducatives seulement et sous réserve qu’on en reconnaisse la source par écrit : Santé publique Sudbury et districts. </a:t>
            </a:r>
          </a:p>
          <a:p>
            <a:pPr lvl="0">
              <a:lnSpc>
                <a:spcPct val="90000"/>
              </a:lnSpc>
              <a:spcBef>
                <a:spcPts val="1000"/>
              </a:spcBef>
              <a:spcAft>
                <a:spcPts val="0"/>
              </a:spcAft>
            </a:pPr>
            <a:r>
              <a:rPr lang="fr-FR" sz="1600" baseline="0" dirty="0">
                <a:solidFill>
                  <a:schemeClr val="tx1"/>
                </a:solidFill>
              </a:rPr>
              <a:t>Aucune partie ne peut être reproduite à des fins lucratives.</a:t>
            </a:r>
          </a:p>
          <a:p>
            <a:pPr lvl="0">
              <a:lnSpc>
                <a:spcPct val="90000"/>
              </a:lnSpc>
              <a:spcBef>
                <a:spcPts val="1000"/>
              </a:spcBef>
              <a:spcAft>
                <a:spcPts val="0"/>
              </a:spcAft>
            </a:pPr>
            <a:r>
              <a:rPr lang="fr-FR" sz="1600" baseline="0" dirty="0">
                <a:solidFill>
                  <a:schemeClr val="tx1"/>
                </a:solidFill>
              </a:rPr>
              <a:t>© 2023, Santé publique Sudbury et districts</a:t>
            </a:r>
          </a:p>
        </p:txBody>
      </p:sp>
    </p:spTree>
    <p:extLst>
      <p:ext uri="{BB962C8B-B14F-4D97-AF65-F5344CB8AC3E}">
        <p14:creationId xmlns:p14="http://schemas.microsoft.com/office/powerpoint/2010/main" val="378087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1825626"/>
            <a:ext cx="9982200" cy="2890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579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75EC39-584E-4928-9D23-DB610C1F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774" y="1674"/>
            <a:ext cx="12183679" cy="6854651"/>
          </a:xfrm>
          <a:prstGeom prst="rect">
            <a:avLst/>
          </a:prstGeom>
        </p:spPr>
      </p:pic>
      <p:sp>
        <p:nvSpPr>
          <p:cNvPr id="2" name="Title 1"/>
          <p:cNvSpPr>
            <a:spLocks noGrp="1"/>
          </p:cNvSpPr>
          <p:nvPr>
            <p:ph type="title"/>
          </p:nvPr>
        </p:nvSpPr>
        <p:spPr>
          <a:xfrm>
            <a:off x="1443036" y="1729331"/>
            <a:ext cx="9861551" cy="1574157"/>
          </a:xfrm>
        </p:spPr>
        <p:txBody>
          <a:bodyPr anchor="b">
            <a:normAutofit/>
          </a:bodyPr>
          <a:lstStyle>
            <a:lvl1pPr>
              <a:defRPr sz="44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14979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71600" y="1825626"/>
            <a:ext cx="4752974" cy="294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0824" y="1825626"/>
            <a:ext cx="4752975" cy="294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691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5" y="365127"/>
            <a:ext cx="9898063"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57323" y="1681163"/>
            <a:ext cx="46545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3" y="2505076"/>
            <a:ext cx="4654551" cy="2197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0838" y="1681163"/>
            <a:ext cx="46545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0838" y="2505076"/>
            <a:ext cx="4654551" cy="2197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53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8181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40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0162" y="457200"/>
            <a:ext cx="4286251"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96000" y="987427"/>
            <a:ext cx="5259388" cy="42269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00162" y="2057400"/>
            <a:ext cx="4286250" cy="3156995"/>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19594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pyright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66368D-8F9F-4D03-9064-564EF657D4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4" y="0"/>
            <a:ext cx="12189630" cy="6857999"/>
          </a:xfrm>
          <a:prstGeom prst="rect">
            <a:avLst/>
          </a:prstGeom>
        </p:spPr>
      </p:pic>
      <p:sp>
        <p:nvSpPr>
          <p:cNvPr id="2" name="TextBox 1"/>
          <p:cNvSpPr txBox="1"/>
          <p:nvPr/>
        </p:nvSpPr>
        <p:spPr>
          <a:xfrm>
            <a:off x="1485899" y="3977640"/>
            <a:ext cx="6772275" cy="1862048"/>
          </a:xfrm>
          <a:prstGeom prst="rect">
            <a:avLst/>
          </a:prstGeom>
          <a:noFill/>
        </p:spPr>
        <p:txBody>
          <a:bodyPr wrap="square" rtlCol="0">
            <a:spAutoFit/>
          </a:bodyPr>
          <a:lstStyle/>
          <a:p>
            <a:pPr lvl="0">
              <a:lnSpc>
                <a:spcPct val="90000"/>
              </a:lnSpc>
              <a:spcBef>
                <a:spcPts val="1000"/>
              </a:spcBef>
              <a:spcAft>
                <a:spcPts val="0"/>
              </a:spcAft>
            </a:pPr>
            <a:r>
              <a:rPr lang="en-US" sz="1600" baseline="0" dirty="0">
                <a:solidFill>
                  <a:schemeClr val="tx1"/>
                </a:solidFill>
              </a:rPr>
              <a:t>This presentation was prepared by Public Health Sudbury &amp; Districts.</a:t>
            </a:r>
          </a:p>
          <a:p>
            <a:pPr lvl="0">
              <a:lnSpc>
                <a:spcPct val="90000"/>
              </a:lnSpc>
              <a:spcBef>
                <a:spcPts val="1000"/>
              </a:spcBef>
              <a:spcAft>
                <a:spcPts val="0"/>
              </a:spcAft>
            </a:pPr>
            <a:r>
              <a:rPr lang="en-US" sz="1600" baseline="0" dirty="0">
                <a:solidFill>
                  <a:schemeClr val="tx1"/>
                </a:solidFill>
              </a:rPr>
              <a:t>This resource may be reproduced, for educational purposes, on the condition that full credit is given to Public Health Sudbury &amp; Districts.</a:t>
            </a:r>
          </a:p>
          <a:p>
            <a:pPr lvl="0">
              <a:lnSpc>
                <a:spcPct val="90000"/>
              </a:lnSpc>
              <a:spcBef>
                <a:spcPts val="1000"/>
              </a:spcBef>
              <a:spcAft>
                <a:spcPts val="0"/>
              </a:spcAft>
            </a:pPr>
            <a:r>
              <a:rPr lang="en-US" sz="1600" baseline="0" dirty="0">
                <a:solidFill>
                  <a:schemeClr val="tx1"/>
                </a:solidFill>
              </a:rPr>
              <a:t>This resource may not be reproduced or used for revenue generation purposes.</a:t>
            </a:r>
          </a:p>
          <a:p>
            <a:pPr lvl="0">
              <a:lnSpc>
                <a:spcPct val="90000"/>
              </a:lnSpc>
              <a:spcBef>
                <a:spcPts val="1000"/>
              </a:spcBef>
              <a:spcAft>
                <a:spcPts val="0"/>
              </a:spcAft>
            </a:pPr>
            <a:r>
              <a:rPr lang="en-US" sz="1600" baseline="0" dirty="0">
                <a:solidFill>
                  <a:schemeClr val="tx1"/>
                </a:solidFill>
              </a:rPr>
              <a:t>© 2023, Public Health Sudbury &amp; Districts</a:t>
            </a:r>
          </a:p>
          <a:p>
            <a:endParaRPr lang="en-US" sz="1800" dirty="0"/>
          </a:p>
        </p:txBody>
      </p:sp>
    </p:spTree>
    <p:extLst>
      <p:ext uri="{BB962C8B-B14F-4D97-AF65-F5344CB8AC3E}">
        <p14:creationId xmlns:p14="http://schemas.microsoft.com/office/powerpoint/2010/main" val="907520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5.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93EB67-48E2-C762-274D-1904CE28869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0" y="857"/>
            <a:ext cx="12191999" cy="6856286"/>
          </a:xfrm>
          <a:prstGeom prst="rect">
            <a:avLst/>
          </a:prstGeom>
        </p:spPr>
      </p:pic>
      <p:sp>
        <p:nvSpPr>
          <p:cNvPr id="2" name="Title Placeholder 1"/>
          <p:cNvSpPr>
            <a:spLocks noGrp="1"/>
          </p:cNvSpPr>
          <p:nvPr>
            <p:ph type="title"/>
          </p:nvPr>
        </p:nvSpPr>
        <p:spPr>
          <a:xfrm>
            <a:off x="1371600" y="365127"/>
            <a:ext cx="99822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1825625"/>
            <a:ext cx="9982200" cy="33771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5173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b="1" kern="1200">
          <a:solidFill>
            <a:srgbClr val="00717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7270E8-1E2B-967C-1B80-38FC6898B5BB}"/>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0" y="857"/>
            <a:ext cx="12191999" cy="6856286"/>
          </a:xfrm>
          <a:prstGeom prst="rect">
            <a:avLst/>
          </a:prstGeom>
        </p:spPr>
      </p:pic>
      <p:sp>
        <p:nvSpPr>
          <p:cNvPr id="2" name="Title Placeholder 1"/>
          <p:cNvSpPr>
            <a:spLocks noGrp="1"/>
          </p:cNvSpPr>
          <p:nvPr>
            <p:ph type="title"/>
          </p:nvPr>
        </p:nvSpPr>
        <p:spPr>
          <a:xfrm>
            <a:off x="1371600" y="365127"/>
            <a:ext cx="99822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1825625"/>
            <a:ext cx="9982200" cy="33771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083925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000" b="1" kern="1200">
          <a:solidFill>
            <a:srgbClr val="00717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ca/fr/services/sante/publications/vie-saine/vapotage-fonctionnement-infographie.htm"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hyperlink" Target="https://www.youtube.com/watch?v=uFX9F-KD7co" TargetMode="Externa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www.canada.ca/fr/sante-canada/services/tabagisme-et-tabac/vapotage.html"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hyperlink" Target="https://www.ncbi.nlm.nih.gov/pmc/articles/PMC3995255/" TargetMode="External"/><Relationship Id="rId5" Type="http://schemas.openxmlformats.org/officeDocument/2006/relationships/hyperlink" Target="https://www.canada.ca/fr/services/sante/publications/vie-saine/vapotage-fonctionnement-infographie.html" TargetMode="External"/><Relationship Id="rId4" Type="http://schemas.openxmlformats.org/officeDocument/2006/relationships/hyperlink" Target="https://www.cdc.gov/tobacco/basic_information/e-cigarettes/pdfs/ecigarette-or-vaping-products-visual-dictionary-508.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nebraska.pure.elsevier.com/en/publications/electronic-cigarette-refill-liquids-child-resistant-packaging-nic" TargetMode="External"/><Relationship Id="rId2" Type="http://schemas.openxmlformats.org/officeDocument/2006/relationships/hyperlink" Target="https://www.ncbi.nlm.nih.gov/books/NBK507171/" TargetMode="External"/><Relationship Id="rId1" Type="http://schemas.openxmlformats.org/officeDocument/2006/relationships/slideLayout" Target="../slideLayouts/slideLayout11.xml"/><Relationship Id="rId5" Type="http://schemas.openxmlformats.org/officeDocument/2006/relationships/hyperlink" Target="https://www.lung.org/quit-smoking/e-cigarettes-vaping/whats-in-an-e-cigarette" TargetMode="External"/><Relationship Id="rId4" Type="http://schemas.openxmlformats.org/officeDocument/2006/relationships/hyperlink" Target="https://www.ncbi.nlm.nih.gov/pubmed/24958024"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amh.ca/en/camh-news-and-stories/ecigarettes" TargetMode="External"/><Relationship Id="rId2" Type="http://schemas.openxmlformats.org/officeDocument/2006/relationships/hyperlink" Target="https://www.canada.ca/fr/sante-canada/services/tabagisme-et-tabac/vapotage/risques.html" TargetMode="External"/><Relationship Id="rId1" Type="http://schemas.openxmlformats.org/officeDocument/2006/relationships/slideLayout" Target="../slideLayouts/slideLayout11.xml"/><Relationship Id="rId4" Type="http://schemas.openxmlformats.org/officeDocument/2006/relationships/hyperlink" Target="https://www.pasuneexperience.ca/effets-sur-la-sant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anada.ca/fr/sante-canada/services/tabagisme-et-tabac/effets-tabagisme/tabagisme-et-votre-organisme/dependance-nicotine.html" TargetMode="External"/><Relationship Id="rId2" Type="http://schemas.openxmlformats.org/officeDocument/2006/relationships/hyperlink" Target="https://www.cdc.gov/tobacco/basic_information/e-cigarettes/Quick-Facts-on-the-Risks-of-E-cigarettes-for-Kids-Teens-and-Young-Adults.html" TargetMode="External"/><Relationship Id="rId1" Type="http://schemas.openxmlformats.org/officeDocument/2006/relationships/slideLayout" Target="../slideLayouts/slideLayout11.xml"/><Relationship Id="rId5" Type="http://schemas.openxmlformats.org/officeDocument/2006/relationships/hyperlink" Target="https://apcbham.org/2021/01/11/marketing-to-the-youth-of-america-how-big-tobacco-leveraged-advertising-to-reach-young-people/" TargetMode="External"/><Relationship Id="rId4" Type="http://schemas.openxmlformats.org/officeDocument/2006/relationships/hyperlink" Target="https://www.cdc.gov/niosh/ershdb/emergencyresponsecard_29750028.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books/NBK538684/table/ch1.tab1/" TargetMode="External"/><Relationship Id="rId2" Type="http://schemas.openxmlformats.org/officeDocument/2006/relationships/hyperlink" Target="https://tobaccocontrol.bmj.com/content/31/2/129.info"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ontario.ca/fr/page/les-endroits-ou-vous-ne-pouvez-pas-fumer-ou-vapoter-en-ontario" TargetMode="External"/><Relationship Id="rId2" Type="http://schemas.openxmlformats.org/officeDocument/2006/relationships/hyperlink" Target="https://www.canada.ca/fr/sante-canada/nouvelles/2020/07/sante-canada-confirme-linterdiction-de-la-publicite-sur-les-produits-de-vapotage-qui-pourrait-etre-vue-ou-entendue-par-les-jeunes.html" TargetMode="External"/><Relationship Id="rId1" Type="http://schemas.openxmlformats.org/officeDocument/2006/relationships/slideLayout" Target="../slideLayouts/slideLayout11.xml"/><Relationship Id="rId4" Type="http://schemas.openxmlformats.org/officeDocument/2006/relationships/hyperlink" Target="https://www.rcmp-grc.gc.ca/cycp-cpcj/dr-al/illd-dill-fra.ht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53B1E0-9433-4136-8973-FCEDB253949B}"/>
              </a:ext>
            </a:extLst>
          </p:cNvPr>
          <p:cNvSpPr>
            <a:spLocks noGrp="1"/>
          </p:cNvSpPr>
          <p:nvPr>
            <p:ph type="ctrTitle"/>
          </p:nvPr>
        </p:nvSpPr>
        <p:spPr/>
        <p:txBody>
          <a:bodyPr/>
          <a:lstStyle/>
          <a:p>
            <a:r>
              <a:rPr lang="fr-FR" dirty="0"/>
              <a:t>Le vapotage et les cigarettes électroniques</a:t>
            </a:r>
            <a:endParaRPr lang="en-CA" dirty="0"/>
          </a:p>
        </p:txBody>
      </p:sp>
      <p:sp>
        <p:nvSpPr>
          <p:cNvPr id="5" name="Subtitle 4">
            <a:extLst>
              <a:ext uri="{FF2B5EF4-FFF2-40B4-BE49-F238E27FC236}">
                <a16:creationId xmlns:a16="http://schemas.microsoft.com/office/drawing/2014/main" id="{E8D37F44-D3F8-4808-9118-E302F59E7E09}"/>
              </a:ext>
            </a:extLst>
          </p:cNvPr>
          <p:cNvSpPr>
            <a:spLocks noGrp="1"/>
          </p:cNvSpPr>
          <p:nvPr>
            <p:ph type="subTitle" idx="1"/>
          </p:nvPr>
        </p:nvSpPr>
        <p:spPr/>
        <p:txBody>
          <a:bodyPr/>
          <a:lstStyle/>
          <a:p>
            <a:r>
              <a:rPr lang="fr-FR" dirty="0"/>
              <a:t>De la 7e à la 12e année</a:t>
            </a:r>
          </a:p>
        </p:txBody>
      </p:sp>
    </p:spTree>
    <p:extLst>
      <p:ext uri="{BB962C8B-B14F-4D97-AF65-F5344CB8AC3E}">
        <p14:creationId xmlns:p14="http://schemas.microsoft.com/office/powerpoint/2010/main" val="4276684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230A-FA69-212F-9A5E-238D93F35049}"/>
              </a:ext>
            </a:extLst>
          </p:cNvPr>
          <p:cNvSpPr>
            <a:spLocks noGrp="1"/>
          </p:cNvSpPr>
          <p:nvPr>
            <p:ph type="title"/>
          </p:nvPr>
        </p:nvSpPr>
        <p:spPr/>
        <p:txBody>
          <a:bodyPr>
            <a:normAutofit fontScale="90000"/>
          </a:bodyPr>
          <a:lstStyle/>
          <a:p>
            <a:r>
              <a:rPr lang="fr-FR" dirty="0"/>
              <a:t>Laquelle de ces substances chimiques se trouve dans l’aérosol des cigarettes électroniques?</a:t>
            </a:r>
            <a:endParaRPr lang="en-CA" dirty="0"/>
          </a:p>
        </p:txBody>
      </p:sp>
      <p:sp>
        <p:nvSpPr>
          <p:cNvPr id="3" name="Content Placeholder 2">
            <a:extLst>
              <a:ext uri="{FF2B5EF4-FFF2-40B4-BE49-F238E27FC236}">
                <a16:creationId xmlns:a16="http://schemas.microsoft.com/office/drawing/2014/main" id="{63B2A3F4-2522-2474-BB82-56A01DC6EAD5}"/>
              </a:ext>
            </a:extLst>
          </p:cNvPr>
          <p:cNvSpPr>
            <a:spLocks noGrp="1"/>
          </p:cNvSpPr>
          <p:nvPr>
            <p:ph sz="half" idx="1"/>
          </p:nvPr>
        </p:nvSpPr>
        <p:spPr>
          <a:xfrm>
            <a:off x="1371600" y="1825626"/>
            <a:ext cx="4752974" cy="3455034"/>
          </a:xfrm>
        </p:spPr>
        <p:txBody>
          <a:bodyPr>
            <a:normAutofit/>
          </a:bodyPr>
          <a:lstStyle/>
          <a:p>
            <a:r>
              <a:rPr lang="en-CA" dirty="0" err="1"/>
              <a:t>formaldéhyde</a:t>
            </a:r>
            <a:endParaRPr lang="en-CA" dirty="0"/>
          </a:p>
          <a:p>
            <a:r>
              <a:rPr lang="en-CA" dirty="0" err="1"/>
              <a:t>acroléine</a:t>
            </a:r>
            <a:endParaRPr lang="en-CA" dirty="0"/>
          </a:p>
          <a:p>
            <a:r>
              <a:rPr lang="en-CA" dirty="0"/>
              <a:t>nickel</a:t>
            </a:r>
          </a:p>
          <a:p>
            <a:r>
              <a:rPr lang="en-CA" dirty="0" err="1"/>
              <a:t>étain</a:t>
            </a:r>
            <a:endParaRPr lang="en-CA" dirty="0"/>
          </a:p>
          <a:p>
            <a:r>
              <a:rPr lang="en-CA" dirty="0"/>
              <a:t>aluminium</a:t>
            </a:r>
          </a:p>
          <a:p>
            <a:r>
              <a:rPr lang="en-CA" dirty="0" err="1"/>
              <a:t>propylèneglycol</a:t>
            </a:r>
            <a:endParaRPr lang="en-CA" dirty="0"/>
          </a:p>
        </p:txBody>
      </p:sp>
      <p:sp>
        <p:nvSpPr>
          <p:cNvPr id="4" name="Content Placeholder 3">
            <a:extLst>
              <a:ext uri="{FF2B5EF4-FFF2-40B4-BE49-F238E27FC236}">
                <a16:creationId xmlns:a16="http://schemas.microsoft.com/office/drawing/2014/main" id="{FCB88D95-BA41-1114-F59B-53624992108E}"/>
              </a:ext>
            </a:extLst>
          </p:cNvPr>
          <p:cNvSpPr>
            <a:spLocks noGrp="1"/>
          </p:cNvSpPr>
          <p:nvPr>
            <p:ph sz="half" idx="2"/>
          </p:nvPr>
        </p:nvSpPr>
        <p:spPr/>
        <p:txBody>
          <a:bodyPr>
            <a:normAutofit/>
          </a:bodyPr>
          <a:lstStyle/>
          <a:p>
            <a:r>
              <a:rPr lang="fr-FR" dirty="0"/>
              <a:t>arômes</a:t>
            </a:r>
          </a:p>
          <a:p>
            <a:r>
              <a:rPr lang="fr-FR" dirty="0"/>
              <a:t>composés carbonylés</a:t>
            </a:r>
          </a:p>
          <a:p>
            <a:r>
              <a:rPr lang="fr-FR" dirty="0"/>
              <a:t>composés organiques volatils</a:t>
            </a:r>
          </a:p>
          <a:p>
            <a:r>
              <a:rPr lang="fr-FR" dirty="0"/>
              <a:t>nicotine</a:t>
            </a:r>
          </a:p>
          <a:p>
            <a:r>
              <a:rPr lang="fr-FR" dirty="0"/>
              <a:t>glycérol</a:t>
            </a:r>
          </a:p>
        </p:txBody>
      </p:sp>
      <p:sp>
        <p:nvSpPr>
          <p:cNvPr id="5" name="Rectangle 4">
            <a:extLst>
              <a:ext uri="{FF2B5EF4-FFF2-40B4-BE49-F238E27FC236}">
                <a16:creationId xmlns:a16="http://schemas.microsoft.com/office/drawing/2014/main" id="{CC3D7CD4-0980-E732-3ACF-D49F3BFB0EF7}"/>
              </a:ext>
            </a:extLst>
          </p:cNvPr>
          <p:cNvSpPr/>
          <p:nvPr/>
        </p:nvSpPr>
        <p:spPr>
          <a:xfrm rot="20613323">
            <a:off x="1353886" y="3030187"/>
            <a:ext cx="10024823" cy="1323439"/>
          </a:xfrm>
          <a:prstGeom prst="rect">
            <a:avLst/>
          </a:prstGeom>
          <a:solidFill>
            <a:srgbClr val="F4F4F4"/>
          </a:solidFill>
          <a:ln>
            <a:noFill/>
          </a:ln>
          <a:effectLst/>
          <a:scene3d>
            <a:camera prst="orthographicFront">
              <a:rot lat="0" lon="0" rev="0"/>
            </a:camera>
            <a:lightRig rig="glow" dir="t">
              <a:rot lat="0" lon="0" rev="14100000"/>
            </a:lightRig>
          </a:scene3d>
          <a:sp3d prstMaterial="softEdge">
            <a:bevelT w="127000" prst="artDeco"/>
          </a:sp3d>
        </p:spPr>
        <p:txBody>
          <a:bodyPr wrap="square" lIns="91440" tIns="45720" rIns="91440" bIns="45720">
            <a:spAutoFit/>
          </a:bodyPr>
          <a:lstStyle/>
          <a:p>
            <a:pPr algn="ctr"/>
            <a:r>
              <a:rPr lang="en-US" sz="8000" b="1" dirty="0">
                <a:ln w="6600">
                  <a:noFill/>
                  <a:prstDash val="solid"/>
                </a:ln>
                <a:solidFill>
                  <a:srgbClr val="C90062"/>
                </a:solidFill>
              </a:rPr>
              <a:t>TOUTES</a:t>
            </a:r>
          </a:p>
        </p:txBody>
      </p:sp>
    </p:spTree>
    <p:extLst>
      <p:ext uri="{BB962C8B-B14F-4D97-AF65-F5344CB8AC3E}">
        <p14:creationId xmlns:p14="http://schemas.microsoft.com/office/powerpoint/2010/main" val="296714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8B478AE2-987E-E34F-BAE1-156CECCDEAD6}"/>
              </a:ext>
            </a:extLst>
          </p:cNvPr>
          <p:cNvSpPr/>
          <p:nvPr/>
        </p:nvSpPr>
        <p:spPr>
          <a:xfrm>
            <a:off x="5554211" y="4204668"/>
            <a:ext cx="6106485" cy="2002871"/>
          </a:xfrm>
          <a:prstGeom prst="roundRect">
            <a:avLst>
              <a:gd name="adj" fmla="val 5437"/>
            </a:avLst>
          </a:prstGeom>
          <a:solidFill>
            <a:srgbClr val="D9D8D6"/>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ectangle: Rounded Corners 14">
            <a:extLst>
              <a:ext uri="{FF2B5EF4-FFF2-40B4-BE49-F238E27FC236}">
                <a16:creationId xmlns:a16="http://schemas.microsoft.com/office/drawing/2014/main" id="{009B7D90-4871-83D4-2426-2C61D0ED8FC1}"/>
              </a:ext>
            </a:extLst>
          </p:cNvPr>
          <p:cNvSpPr/>
          <p:nvPr/>
        </p:nvSpPr>
        <p:spPr>
          <a:xfrm>
            <a:off x="5554212" y="1951909"/>
            <a:ext cx="6106485" cy="2002871"/>
          </a:xfrm>
          <a:prstGeom prst="roundRect">
            <a:avLst>
              <a:gd name="adj" fmla="val 5437"/>
            </a:avLst>
          </a:prstGeom>
          <a:solidFill>
            <a:srgbClr val="D9D8D6"/>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F2A4AECC-7389-337F-AE69-30A01D8EAA16}"/>
              </a:ext>
            </a:extLst>
          </p:cNvPr>
          <p:cNvSpPr/>
          <p:nvPr/>
        </p:nvSpPr>
        <p:spPr>
          <a:xfrm>
            <a:off x="1371600" y="1943099"/>
            <a:ext cx="3510793" cy="4267201"/>
          </a:xfrm>
          <a:prstGeom prst="roundRect">
            <a:avLst>
              <a:gd name="adj" fmla="val 5437"/>
            </a:avLst>
          </a:prstGeom>
          <a:solidFill>
            <a:srgbClr val="D9D8D6"/>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1491917" y="2085220"/>
            <a:ext cx="3240504" cy="1508212"/>
          </a:xfrm>
        </p:spPr>
        <p:txBody>
          <a:bodyPr>
            <a:normAutofit lnSpcReduction="10000"/>
          </a:bodyPr>
          <a:lstStyle/>
          <a:p>
            <a:pPr marL="0" indent="0" algn="ctr">
              <a:buNone/>
            </a:pPr>
            <a:r>
              <a:rPr lang="fr-FR" dirty="0"/>
              <a:t>Le formaldéhyde se trouve dans le liquide d’embaumement.</a:t>
            </a:r>
          </a:p>
        </p:txBody>
      </p:sp>
      <p:pic>
        <p:nvPicPr>
          <p:cNvPr id="1028" name="Picture 4" descr="Herbicide, Avignon, In Rice Field, Avignon A Surname">
            <a:extLst>
              <a:ext uri="{FF2B5EF4-FFF2-40B4-BE49-F238E27FC236}">
                <a16:creationId xmlns:a16="http://schemas.microsoft.com/office/drawing/2014/main" id="{7026B6C7-7B5B-4334-97DE-5A14B4B33C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06" t="6838" b="13995"/>
          <a:stretch/>
        </p:blipFill>
        <p:spPr bwMode="auto">
          <a:xfrm>
            <a:off x="5883582" y="2130384"/>
            <a:ext cx="2364162" cy="164592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8555238" y="4523661"/>
            <a:ext cx="3007432" cy="1341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Le nickel, l’étain et l’aluminium sont des métaux lourds.</a:t>
            </a:r>
          </a:p>
        </p:txBody>
      </p:sp>
      <p:sp>
        <p:nvSpPr>
          <p:cNvPr id="13" name="Content Placeholder 2"/>
          <p:cNvSpPr txBox="1">
            <a:spLocks/>
          </p:cNvSpPr>
          <p:nvPr/>
        </p:nvSpPr>
        <p:spPr>
          <a:xfrm>
            <a:off x="8607452" y="2229022"/>
            <a:ext cx="2746347" cy="1364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L’acroléine se trouve dans les pesticides.</a:t>
            </a:r>
          </a:p>
        </p:txBody>
      </p:sp>
      <p:grpSp>
        <p:nvGrpSpPr>
          <p:cNvPr id="7" name="Group 6"/>
          <p:cNvGrpSpPr/>
          <p:nvPr/>
        </p:nvGrpSpPr>
        <p:grpSpPr>
          <a:xfrm>
            <a:off x="2372789" y="3731227"/>
            <a:ext cx="1512316" cy="2175839"/>
            <a:chOff x="848789" y="3228306"/>
            <a:chExt cx="1512316" cy="2175839"/>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505" y="3228306"/>
              <a:ext cx="1410896" cy="217583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789" y="4269859"/>
              <a:ext cx="1512316" cy="1134237"/>
            </a:xfrm>
            <a:prstGeom prst="rect">
              <a:avLst/>
            </a:prstGeom>
          </p:spPr>
        </p:pic>
      </p:gr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282" t="-793" r="-4671" b="-1"/>
          <a:stretch/>
        </p:blipFill>
        <p:spPr>
          <a:xfrm>
            <a:off x="5761303" y="4371275"/>
            <a:ext cx="2374636" cy="1737360"/>
          </a:xfrm>
          <a:prstGeom prst="rect">
            <a:avLst/>
          </a:prstGeom>
        </p:spPr>
      </p:pic>
      <p:sp>
        <p:nvSpPr>
          <p:cNvPr id="18" name="Title 17">
            <a:extLst>
              <a:ext uri="{FF2B5EF4-FFF2-40B4-BE49-F238E27FC236}">
                <a16:creationId xmlns:a16="http://schemas.microsoft.com/office/drawing/2014/main" id="{45E424D5-0997-44D2-9874-1C063E390D6D}"/>
              </a:ext>
            </a:extLst>
          </p:cNvPr>
          <p:cNvSpPr>
            <a:spLocks noGrp="1"/>
          </p:cNvSpPr>
          <p:nvPr>
            <p:ph type="title"/>
          </p:nvPr>
        </p:nvSpPr>
        <p:spPr/>
        <p:txBody>
          <a:bodyPr/>
          <a:lstStyle/>
          <a:p>
            <a:r>
              <a:rPr lang="fr-FR" dirty="0"/>
              <a:t>Que sont ces substances chimiques? </a:t>
            </a:r>
            <a:endParaRPr lang="en-CA" dirty="0"/>
          </a:p>
        </p:txBody>
      </p:sp>
    </p:spTree>
    <p:extLst>
      <p:ext uri="{BB962C8B-B14F-4D97-AF65-F5344CB8AC3E}">
        <p14:creationId xmlns:p14="http://schemas.microsoft.com/office/powerpoint/2010/main" val="302673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4194756"/>
            <a:ext cx="7886700" cy="1325564"/>
          </a:xfrm>
        </p:spPr>
        <p:txBody>
          <a:bodyPr/>
          <a:lstStyle/>
          <a:p>
            <a:pPr marL="457200" lvl="1" indent="0">
              <a:buNone/>
            </a:pPr>
            <a:endParaRPr lang="en-CA" dirty="0"/>
          </a:p>
          <a:p>
            <a:pPr lvl="1"/>
            <a:endParaRPr lang="en-CA" dirty="0"/>
          </a:p>
        </p:txBody>
      </p:sp>
      <p:sp>
        <p:nvSpPr>
          <p:cNvPr id="5" name="Title 4">
            <a:extLst>
              <a:ext uri="{FF2B5EF4-FFF2-40B4-BE49-F238E27FC236}">
                <a16:creationId xmlns:a16="http://schemas.microsoft.com/office/drawing/2014/main" id="{01FE298C-4988-8540-43D1-B2FA98B89E09}"/>
              </a:ext>
            </a:extLst>
          </p:cNvPr>
          <p:cNvSpPr>
            <a:spLocks noGrp="1"/>
          </p:cNvSpPr>
          <p:nvPr>
            <p:ph type="title"/>
          </p:nvPr>
        </p:nvSpPr>
        <p:spPr/>
        <p:txBody>
          <a:bodyPr/>
          <a:lstStyle/>
          <a:p>
            <a:r>
              <a:rPr lang="fr-FR" dirty="0"/>
              <a:t>Pensez-vous qu’il est sécuritaire de vapoter?</a:t>
            </a:r>
            <a:endParaRPr lang="en-CA" dirty="0"/>
          </a:p>
        </p:txBody>
      </p:sp>
      <p:pic>
        <p:nvPicPr>
          <p:cNvPr id="7" name="Content Placeholder 3">
            <a:extLst>
              <a:ext uri="{FF2B5EF4-FFF2-40B4-BE49-F238E27FC236}">
                <a16:creationId xmlns:a16="http://schemas.microsoft.com/office/drawing/2014/main" id="{A97E366D-C299-487F-370E-947C5DB40028}"/>
              </a:ext>
            </a:extLst>
          </p:cNvPr>
          <p:cNvPicPr>
            <a:picLocks noChangeAspect="1"/>
          </p:cNvPicPr>
          <p:nvPr/>
        </p:nvPicPr>
        <p:blipFill rotWithShape="1">
          <a:blip r:embed="rId3">
            <a:extLst>
              <a:ext uri="{28A0092B-C50C-407E-A947-70E740481C1C}">
                <a14:useLocalDpi xmlns:a14="http://schemas.microsoft.com/office/drawing/2010/main" val="0"/>
              </a:ext>
            </a:extLst>
          </a:blip>
          <a:srcRect l="20718" r="20643"/>
          <a:stretch/>
        </p:blipFill>
        <p:spPr>
          <a:xfrm>
            <a:off x="4522815" y="1834956"/>
            <a:ext cx="3984569" cy="4114800"/>
          </a:xfrm>
          <a:prstGeom prst="rect">
            <a:avLst/>
          </a:prstGeom>
        </p:spPr>
      </p:pic>
    </p:spTree>
    <p:extLst>
      <p:ext uri="{BB962C8B-B14F-4D97-AF65-F5344CB8AC3E}">
        <p14:creationId xmlns:p14="http://schemas.microsoft.com/office/powerpoint/2010/main" val="85442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5090-6419-082C-8237-AE51E90A0614}"/>
              </a:ext>
            </a:extLst>
          </p:cNvPr>
          <p:cNvSpPr>
            <a:spLocks noGrp="1"/>
          </p:cNvSpPr>
          <p:nvPr>
            <p:ph type="title"/>
          </p:nvPr>
        </p:nvSpPr>
        <p:spPr/>
        <p:txBody>
          <a:bodyPr/>
          <a:lstStyle/>
          <a:p>
            <a:r>
              <a:rPr lang="fr-FR" dirty="0"/>
              <a:t>Moins nocif N’EST PAS synonyme de sûr</a:t>
            </a:r>
            <a:endParaRPr lang="en-CA" dirty="0"/>
          </a:p>
        </p:txBody>
      </p:sp>
      <p:sp>
        <p:nvSpPr>
          <p:cNvPr id="3" name="Content Placeholder 2">
            <a:extLst>
              <a:ext uri="{FF2B5EF4-FFF2-40B4-BE49-F238E27FC236}">
                <a16:creationId xmlns:a16="http://schemas.microsoft.com/office/drawing/2014/main" id="{4C94A749-0449-B84F-0C13-58EC492AB5A4}"/>
              </a:ext>
            </a:extLst>
          </p:cNvPr>
          <p:cNvSpPr>
            <a:spLocks noGrp="1"/>
          </p:cNvSpPr>
          <p:nvPr>
            <p:ph idx="1"/>
          </p:nvPr>
        </p:nvSpPr>
        <p:spPr>
          <a:xfrm>
            <a:off x="1371599" y="1825626"/>
            <a:ext cx="6424863" cy="4384674"/>
          </a:xfrm>
        </p:spPr>
        <p:txBody>
          <a:bodyPr>
            <a:normAutofit/>
          </a:bodyPr>
          <a:lstStyle/>
          <a:p>
            <a:pPr marL="457200" indent="-457200">
              <a:spcAft>
                <a:spcPts val="1200"/>
              </a:spcAft>
              <a:buFont typeface="Arial" panose="020B0604020202020204" pitchFamily="34" charset="0"/>
              <a:buChar char="•"/>
            </a:pPr>
            <a:r>
              <a:rPr lang="fr-FR" sz="2800" dirty="0">
                <a:solidFill>
                  <a:srgbClr val="004953"/>
                </a:solidFill>
              </a:rPr>
              <a:t>Risques à long terme inconnus</a:t>
            </a:r>
          </a:p>
          <a:p>
            <a:pPr marL="457200" indent="-457200">
              <a:spcAft>
                <a:spcPts val="1200"/>
              </a:spcAft>
              <a:buFont typeface="Arial" panose="020B0604020202020204" pitchFamily="34" charset="0"/>
              <a:buChar char="•"/>
            </a:pPr>
            <a:r>
              <a:rPr lang="fr-FR" sz="2800" dirty="0">
                <a:solidFill>
                  <a:srgbClr val="004953"/>
                </a:solidFill>
              </a:rPr>
              <a:t>Virus et maladies infectieuses</a:t>
            </a:r>
          </a:p>
          <a:p>
            <a:pPr marL="457200" indent="-457200">
              <a:spcAft>
                <a:spcPts val="1200"/>
              </a:spcAft>
              <a:buFont typeface="Arial" panose="020B0604020202020204" pitchFamily="34" charset="0"/>
              <a:buChar char="•"/>
            </a:pPr>
            <a:r>
              <a:rPr lang="fr-FR" sz="2800" dirty="0">
                <a:solidFill>
                  <a:srgbClr val="004953"/>
                </a:solidFill>
              </a:rPr>
              <a:t>Liquide à vapoter possiblement toxique</a:t>
            </a:r>
          </a:p>
          <a:p>
            <a:pPr marL="457200" indent="-457200">
              <a:spcAft>
                <a:spcPts val="1200"/>
              </a:spcAft>
              <a:buFont typeface="Arial" panose="020B0604020202020204" pitchFamily="34" charset="0"/>
              <a:buChar char="•"/>
            </a:pPr>
            <a:r>
              <a:rPr lang="fr-FR" sz="2800" dirty="0">
                <a:solidFill>
                  <a:srgbClr val="004953"/>
                </a:solidFill>
              </a:rPr>
              <a:t>Accoutumance à la nicotine</a:t>
            </a:r>
          </a:p>
        </p:txBody>
      </p:sp>
      <p:pic>
        <p:nvPicPr>
          <p:cNvPr id="4" name="Picture 3">
            <a:extLst>
              <a:ext uri="{FF2B5EF4-FFF2-40B4-BE49-F238E27FC236}">
                <a16:creationId xmlns:a16="http://schemas.microsoft.com/office/drawing/2014/main" id="{D82E1CA0-7EAA-D00D-B9EB-3500E50EDB93}"/>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863" r="-632"/>
          <a:stretch/>
        </p:blipFill>
        <p:spPr>
          <a:xfrm>
            <a:off x="6747660" y="1752600"/>
            <a:ext cx="5134062" cy="4457700"/>
          </a:xfrm>
          <a:prstGeom prst="rect">
            <a:avLst/>
          </a:prstGeom>
        </p:spPr>
      </p:pic>
    </p:spTree>
    <p:extLst>
      <p:ext uri="{BB962C8B-B14F-4D97-AF65-F5344CB8AC3E}">
        <p14:creationId xmlns:p14="http://schemas.microsoft.com/office/powerpoint/2010/main" val="121573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527" y="266700"/>
            <a:ext cx="8972346" cy="5943600"/>
          </a:xfrm>
          <a:prstGeom prst="rect">
            <a:avLst/>
          </a:prstGeom>
        </p:spPr>
      </p:pic>
    </p:spTree>
    <p:extLst>
      <p:ext uri="{BB962C8B-B14F-4D97-AF65-F5344CB8AC3E}">
        <p14:creationId xmlns:p14="http://schemas.microsoft.com/office/powerpoint/2010/main" val="933045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92795" y="5287540"/>
            <a:ext cx="6735097" cy="400110"/>
          </a:xfrm>
          <a:prstGeom prst="rect">
            <a:avLst/>
          </a:prstGeom>
          <a:noFill/>
        </p:spPr>
        <p:txBody>
          <a:bodyPr wrap="square" rtlCol="0">
            <a:spAutoFit/>
          </a:bodyPr>
          <a:lstStyle/>
          <a:p>
            <a:pPr algn="ctr"/>
            <a:r>
              <a:rPr lang="fr-FR" sz="1000" dirty="0"/>
              <a:t>Image : Gouvernement du Canada (2019). Vapotage : le fonctionnement (infographie). Tiré de</a:t>
            </a:r>
          </a:p>
          <a:p>
            <a:pPr algn="ctr"/>
            <a:r>
              <a:rPr lang="fr-FR" sz="1000" dirty="0">
                <a:hlinkClick r:id="rId3"/>
              </a:rPr>
              <a:t>https://www.canada.ca/fr/services/sante/publications/vie-saine/vapotage-fonctionnement-infographie.htm</a:t>
            </a:r>
            <a:r>
              <a:rPr lang="fr-FR" sz="1000" dirty="0"/>
              <a:t>. </a:t>
            </a:r>
            <a:endParaRPr lang="en-US" sz="1000" dirty="0"/>
          </a:p>
        </p:txBody>
      </p:sp>
      <p:sp>
        <p:nvSpPr>
          <p:cNvPr id="3" name="Title 2">
            <a:extLst>
              <a:ext uri="{FF2B5EF4-FFF2-40B4-BE49-F238E27FC236}">
                <a16:creationId xmlns:a16="http://schemas.microsoft.com/office/drawing/2014/main" id="{24542ABA-BD28-7F72-F267-2E7025474161}"/>
              </a:ext>
            </a:extLst>
          </p:cNvPr>
          <p:cNvSpPr>
            <a:spLocks noGrp="1"/>
          </p:cNvSpPr>
          <p:nvPr>
            <p:ph type="title"/>
          </p:nvPr>
        </p:nvSpPr>
        <p:spPr>
          <a:xfrm>
            <a:off x="1371599" y="365127"/>
            <a:ext cx="10720137" cy="1325563"/>
          </a:xfrm>
        </p:spPr>
        <p:txBody>
          <a:bodyPr/>
          <a:lstStyle/>
          <a:p>
            <a:r>
              <a:rPr lang="fr-CA" dirty="0"/>
              <a:t>Comment cela fonctionne : du liquide à la vapeur</a:t>
            </a:r>
            <a:endParaRPr lang="en-CA" dirty="0"/>
          </a:p>
        </p:txBody>
      </p:sp>
      <p:pic>
        <p:nvPicPr>
          <p:cNvPr id="7" name="Picture 6">
            <a:extLst>
              <a:ext uri="{FF2B5EF4-FFF2-40B4-BE49-F238E27FC236}">
                <a16:creationId xmlns:a16="http://schemas.microsoft.com/office/drawing/2014/main" id="{5EC78603-CC33-4829-6A9F-568BDA065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64" t="64983" r="64037" b="13891"/>
          <a:stretch/>
        </p:blipFill>
        <p:spPr>
          <a:xfrm>
            <a:off x="2166942" y="1631280"/>
            <a:ext cx="3108960" cy="3076227"/>
          </a:xfrm>
          <a:prstGeom prst="rect">
            <a:avLst/>
          </a:prstGeom>
        </p:spPr>
      </p:pic>
      <p:pic>
        <p:nvPicPr>
          <p:cNvPr id="8" name="Picture 7">
            <a:extLst>
              <a:ext uri="{FF2B5EF4-FFF2-40B4-BE49-F238E27FC236}">
                <a16:creationId xmlns:a16="http://schemas.microsoft.com/office/drawing/2014/main" id="{597A1B60-ABCD-1EA6-E2F1-1FC3795FBD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27" t="64983" r="30100" b="13891"/>
          <a:stretch/>
        </p:blipFill>
        <p:spPr>
          <a:xfrm>
            <a:off x="4998852" y="1631280"/>
            <a:ext cx="3483546" cy="3076227"/>
          </a:xfrm>
          <a:prstGeom prst="rect">
            <a:avLst/>
          </a:prstGeom>
        </p:spPr>
      </p:pic>
      <p:pic>
        <p:nvPicPr>
          <p:cNvPr id="9" name="Picture 8">
            <a:extLst>
              <a:ext uri="{FF2B5EF4-FFF2-40B4-BE49-F238E27FC236}">
                <a16:creationId xmlns:a16="http://schemas.microsoft.com/office/drawing/2014/main" id="{FF0FE326-3070-2F5F-F9EF-EE4D28FCB6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32" t="64983" r="1" b="13891"/>
          <a:stretch/>
        </p:blipFill>
        <p:spPr>
          <a:xfrm>
            <a:off x="8433630" y="1631279"/>
            <a:ext cx="2879794" cy="3076227"/>
          </a:xfrm>
          <a:prstGeom prst="rect">
            <a:avLst/>
          </a:prstGeom>
        </p:spPr>
      </p:pic>
    </p:spTree>
    <p:extLst>
      <p:ext uri="{BB962C8B-B14F-4D97-AF65-F5344CB8AC3E}">
        <p14:creationId xmlns:p14="http://schemas.microsoft.com/office/powerpoint/2010/main" val="156363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uman Body, Circulatory System, Circulation, Blood"/>
          <p:cNvPicPr>
            <a:picLocks noChangeAspect="1" noChangeArrowheads="1"/>
          </p:cNvPicPr>
          <p:nvPr/>
        </p:nvPicPr>
        <p:blipFill rotWithShape="1">
          <a:blip r:embed="rId3">
            <a:extLst>
              <a:ext uri="{28A0092B-C50C-407E-A947-70E740481C1C}">
                <a14:useLocalDpi xmlns:a14="http://schemas.microsoft.com/office/drawing/2010/main" val="0"/>
              </a:ext>
            </a:extLst>
          </a:blip>
          <a:srcRect l="5237" r="6386"/>
          <a:stretch/>
        </p:blipFill>
        <p:spPr bwMode="auto">
          <a:xfrm>
            <a:off x="5177568" y="1638300"/>
            <a:ext cx="2020349"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1233" y="2594233"/>
            <a:ext cx="1775222" cy="2286000"/>
          </a:xfrm>
          <a:prstGeom prst="rect">
            <a:avLst/>
          </a:prstGeom>
        </p:spPr>
      </p:pic>
      <p:pic>
        <p:nvPicPr>
          <p:cNvPr id="9" name="Picture 2" descr="Heart, Shape, Stethoscope, Health Care, Heart Shape"/>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199348" y="3193597"/>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9030" y="2822833"/>
            <a:ext cx="2589817" cy="18288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5" name="Title 4">
            <a:extLst>
              <a:ext uri="{FF2B5EF4-FFF2-40B4-BE49-F238E27FC236}">
                <a16:creationId xmlns:a16="http://schemas.microsoft.com/office/drawing/2014/main" id="{504BC573-F7E8-69EA-F80B-9294D8DCB215}"/>
              </a:ext>
            </a:extLst>
          </p:cNvPr>
          <p:cNvSpPr>
            <a:spLocks noGrp="1"/>
          </p:cNvSpPr>
          <p:nvPr>
            <p:ph type="title"/>
          </p:nvPr>
        </p:nvSpPr>
        <p:spPr/>
        <p:txBody>
          <a:bodyPr/>
          <a:lstStyle/>
          <a:p>
            <a:r>
              <a:rPr lang="fr-FR" dirty="0"/>
              <a:t>Effets de la nicotine après 10 secondes</a:t>
            </a:r>
            <a:endParaRPr lang="en-CA" dirty="0"/>
          </a:p>
        </p:txBody>
      </p:sp>
    </p:spTree>
    <p:extLst>
      <p:ext uri="{BB962C8B-B14F-4D97-AF65-F5344CB8AC3E}">
        <p14:creationId xmlns:p14="http://schemas.microsoft.com/office/powerpoint/2010/main" val="11619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075C-22CC-96B6-E7CF-960515313681}"/>
              </a:ext>
            </a:extLst>
          </p:cNvPr>
          <p:cNvSpPr>
            <a:spLocks noGrp="1"/>
          </p:cNvSpPr>
          <p:nvPr>
            <p:ph type="title"/>
          </p:nvPr>
        </p:nvSpPr>
        <p:spPr/>
        <p:txBody>
          <a:bodyPr/>
          <a:lstStyle/>
          <a:p>
            <a:r>
              <a:rPr lang="en-US" dirty="0"/>
              <a:t>La nicotine</a:t>
            </a:r>
            <a:endParaRPr lang="en-CA" dirty="0"/>
          </a:p>
        </p:txBody>
      </p:sp>
      <p:sp>
        <p:nvSpPr>
          <p:cNvPr id="3" name="Content Placeholder 2">
            <a:extLst>
              <a:ext uri="{FF2B5EF4-FFF2-40B4-BE49-F238E27FC236}">
                <a16:creationId xmlns:a16="http://schemas.microsoft.com/office/drawing/2014/main" id="{9FCEC44C-8570-C651-0757-D96ABB2C1A56}"/>
              </a:ext>
            </a:extLst>
          </p:cNvPr>
          <p:cNvSpPr>
            <a:spLocks noGrp="1"/>
          </p:cNvSpPr>
          <p:nvPr>
            <p:ph idx="1"/>
          </p:nvPr>
        </p:nvSpPr>
        <p:spPr>
          <a:xfrm>
            <a:off x="1371600" y="1825626"/>
            <a:ext cx="5473817" cy="2890066"/>
          </a:xfrm>
        </p:spPr>
        <p:txBody>
          <a:bodyPr/>
          <a:lstStyle/>
          <a:p>
            <a:pPr>
              <a:spcAft>
                <a:spcPts val="1200"/>
              </a:spcAft>
            </a:pPr>
            <a:r>
              <a:rPr lang="fr-FR" dirty="0"/>
              <a:t>nuit au développement du cerveau</a:t>
            </a:r>
          </a:p>
          <a:p>
            <a:pPr>
              <a:spcAft>
                <a:spcPts val="1200"/>
              </a:spcAft>
            </a:pPr>
            <a:r>
              <a:rPr lang="fr-FR" dirty="0"/>
              <a:t>nuit à la mémoire et à la concentration</a:t>
            </a:r>
          </a:p>
          <a:p>
            <a:pPr>
              <a:spcAft>
                <a:spcPts val="1200"/>
              </a:spcAft>
            </a:pPr>
            <a:r>
              <a:rPr lang="fr-FR" dirty="0"/>
              <a:t>crée une dépendance</a:t>
            </a:r>
          </a:p>
        </p:txBody>
      </p:sp>
      <p:pic>
        <p:nvPicPr>
          <p:cNvPr id="6" name="Picture 5">
            <a:extLst>
              <a:ext uri="{FF2B5EF4-FFF2-40B4-BE49-F238E27FC236}">
                <a16:creationId xmlns:a16="http://schemas.microsoft.com/office/drawing/2014/main" id="{1C9CDA6B-19D0-C0EB-0106-D5C1857CF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765" y="1178178"/>
            <a:ext cx="3973033" cy="5029200"/>
          </a:xfrm>
          <a:prstGeom prst="rect">
            <a:avLst/>
          </a:prstGeom>
        </p:spPr>
      </p:pic>
      <p:sp>
        <p:nvSpPr>
          <p:cNvPr id="7" name="Content Placeholder 3">
            <a:extLst>
              <a:ext uri="{FF2B5EF4-FFF2-40B4-BE49-F238E27FC236}">
                <a16:creationId xmlns:a16="http://schemas.microsoft.com/office/drawing/2014/main" id="{AD40D8C8-7CCE-618B-0967-5450477DA065}"/>
              </a:ext>
            </a:extLst>
          </p:cNvPr>
          <p:cNvSpPr txBox="1">
            <a:spLocks/>
          </p:cNvSpPr>
          <p:nvPr/>
        </p:nvSpPr>
        <p:spPr>
          <a:xfrm>
            <a:off x="8181473" y="1963021"/>
            <a:ext cx="2926080" cy="2608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200" b="1" dirty="0">
                <a:solidFill>
                  <a:schemeClr val="tx2"/>
                </a:solidFill>
              </a:rPr>
              <a:t>« Le cerveau</a:t>
            </a:r>
            <a:br>
              <a:rPr lang="fr-FR" sz="3200" b="1" dirty="0">
                <a:solidFill>
                  <a:schemeClr val="tx2"/>
                </a:solidFill>
              </a:rPr>
            </a:br>
            <a:r>
              <a:rPr lang="fr-FR" sz="3200" b="1" dirty="0">
                <a:solidFill>
                  <a:schemeClr val="tx2"/>
                </a:solidFill>
              </a:rPr>
              <a:t>des ados fonctionne différemment de celui des adultes »</a:t>
            </a:r>
          </a:p>
        </p:txBody>
      </p:sp>
      <p:sp>
        <p:nvSpPr>
          <p:cNvPr id="8" name="Content Placeholder 3">
            <a:extLst>
              <a:ext uri="{FF2B5EF4-FFF2-40B4-BE49-F238E27FC236}">
                <a16:creationId xmlns:a16="http://schemas.microsoft.com/office/drawing/2014/main" id="{0C7FBFDB-D2EE-DDA4-B979-29003D4AD25C}"/>
              </a:ext>
            </a:extLst>
          </p:cNvPr>
          <p:cNvSpPr txBox="1">
            <a:spLocks/>
          </p:cNvSpPr>
          <p:nvPr/>
        </p:nvSpPr>
        <p:spPr>
          <a:xfrm>
            <a:off x="9286992" y="5858587"/>
            <a:ext cx="2269331" cy="351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rgbClr val="007179"/>
                </a:solidFill>
              </a:rPr>
              <a:t>~Parent Action on Drugs</a:t>
            </a:r>
            <a:endParaRPr lang="en-CA" sz="1400" dirty="0">
              <a:solidFill>
                <a:srgbClr val="007179"/>
              </a:solidFill>
            </a:endParaRPr>
          </a:p>
        </p:txBody>
      </p:sp>
    </p:spTree>
    <p:extLst>
      <p:ext uri="{BB962C8B-B14F-4D97-AF65-F5344CB8AC3E}">
        <p14:creationId xmlns:p14="http://schemas.microsoft.com/office/powerpoint/2010/main" val="641491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530" t="19373" r="4341"/>
          <a:stretch/>
        </p:blipFill>
        <p:spPr>
          <a:xfrm>
            <a:off x="3101167" y="1638300"/>
            <a:ext cx="6588211" cy="4114800"/>
          </a:xfrm>
          <a:prstGeom prst="rect">
            <a:avLst/>
          </a:prstGeom>
        </p:spPr>
      </p:pic>
      <p:sp>
        <p:nvSpPr>
          <p:cNvPr id="5" name="TextBox 4"/>
          <p:cNvSpPr txBox="1"/>
          <p:nvPr/>
        </p:nvSpPr>
        <p:spPr>
          <a:xfrm>
            <a:off x="3370421" y="5207634"/>
            <a:ext cx="5451159" cy="369332"/>
          </a:xfrm>
          <a:prstGeom prst="rect">
            <a:avLst/>
          </a:prstGeom>
          <a:noFill/>
        </p:spPr>
        <p:txBody>
          <a:bodyPr wrap="square" rtlCol="0">
            <a:spAutoFit/>
          </a:bodyPr>
          <a:lstStyle/>
          <a:p>
            <a:endParaRPr lang="en-CA" dirty="0"/>
          </a:p>
        </p:txBody>
      </p:sp>
      <p:pic>
        <p:nvPicPr>
          <p:cNvPr id="9" name="Content Placeholder 8"/>
          <p:cNvPicPr>
            <a:picLocks noGrp="1" noChangeAspect="1"/>
          </p:cNvPicPr>
          <p:nvPr>
            <p:ph idx="1"/>
          </p:nvPr>
        </p:nvPicPr>
        <p:blipFill rotWithShape="1">
          <a:blip r:embed="rId4">
            <a:extLst>
              <a:ext uri="{28A0092B-C50C-407E-A947-70E740481C1C}">
                <a14:useLocalDpi xmlns:a14="http://schemas.microsoft.com/office/drawing/2010/main" val="0"/>
              </a:ext>
            </a:extLst>
          </a:blip>
          <a:srcRect l="8337" t="867" r="10725" b="2658"/>
          <a:stretch/>
        </p:blipFill>
        <p:spPr>
          <a:xfrm>
            <a:off x="4680002" y="2761227"/>
            <a:ext cx="3089417" cy="1920240"/>
          </a:xfrm>
        </p:spPr>
      </p:pic>
      <p:sp>
        <p:nvSpPr>
          <p:cNvPr id="8" name="Title 7">
            <a:extLst>
              <a:ext uri="{FF2B5EF4-FFF2-40B4-BE49-F238E27FC236}">
                <a16:creationId xmlns:a16="http://schemas.microsoft.com/office/drawing/2014/main" id="{529BA4C2-448C-0E00-51EB-E0E5E4760A74}"/>
              </a:ext>
            </a:extLst>
          </p:cNvPr>
          <p:cNvSpPr>
            <a:spLocks noGrp="1"/>
          </p:cNvSpPr>
          <p:nvPr>
            <p:ph type="title"/>
          </p:nvPr>
        </p:nvSpPr>
        <p:spPr>
          <a:xfrm>
            <a:off x="1371600" y="365127"/>
            <a:ext cx="8109284" cy="1325563"/>
          </a:xfrm>
        </p:spPr>
        <p:txBody>
          <a:bodyPr/>
          <a:lstStyle/>
          <a:p>
            <a:r>
              <a:rPr lang="en-US" dirty="0"/>
              <a:t>Comment </a:t>
            </a:r>
            <a:r>
              <a:rPr lang="en-US" dirty="0" err="1"/>
              <a:t>fonctionne</a:t>
            </a:r>
            <a:r>
              <a:rPr lang="en-US" dirty="0"/>
              <a:t> la </a:t>
            </a:r>
            <a:r>
              <a:rPr lang="en-US" dirty="0" err="1"/>
              <a:t>dépendance</a:t>
            </a:r>
            <a:r>
              <a:rPr lang="en-US" dirty="0"/>
              <a:t> à la nicotine?</a:t>
            </a:r>
            <a:endParaRPr lang="en-CA" dirty="0"/>
          </a:p>
        </p:txBody>
      </p:sp>
      <p:sp>
        <p:nvSpPr>
          <p:cNvPr id="14" name="TextBox 13">
            <a:extLst>
              <a:ext uri="{FF2B5EF4-FFF2-40B4-BE49-F238E27FC236}">
                <a16:creationId xmlns:a16="http://schemas.microsoft.com/office/drawing/2014/main" id="{2C9172C0-1D3A-7FBB-EB7B-C73F233D4BF4}"/>
              </a:ext>
            </a:extLst>
          </p:cNvPr>
          <p:cNvSpPr txBox="1"/>
          <p:nvPr/>
        </p:nvSpPr>
        <p:spPr>
          <a:xfrm>
            <a:off x="3561443" y="5913538"/>
            <a:ext cx="5602514" cy="369332"/>
          </a:xfrm>
          <a:prstGeom prst="rect">
            <a:avLst/>
          </a:prstGeom>
          <a:noFill/>
        </p:spPr>
        <p:txBody>
          <a:bodyPr wrap="square" rtlCol="0">
            <a:spAutoFit/>
          </a:bodyPr>
          <a:lstStyle/>
          <a:p>
            <a:pPr algn="ctr"/>
            <a:r>
              <a:rPr lang="en-CA" dirty="0">
                <a:hlinkClick r:id="rId5"/>
              </a:rPr>
              <a:t>https://www.youtube.com/watch?v=uFX9F-KD7co</a:t>
            </a:r>
            <a:r>
              <a:rPr lang="en-CA" dirty="0"/>
              <a:t> </a:t>
            </a:r>
          </a:p>
        </p:txBody>
      </p:sp>
    </p:spTree>
    <p:extLst>
      <p:ext uri="{BB962C8B-B14F-4D97-AF65-F5344CB8AC3E}">
        <p14:creationId xmlns:p14="http://schemas.microsoft.com/office/powerpoint/2010/main" val="3211309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E1823-44FA-8762-B889-3D217B6C9E55}"/>
              </a:ext>
            </a:extLst>
          </p:cNvPr>
          <p:cNvSpPr>
            <a:spLocks noGrp="1"/>
          </p:cNvSpPr>
          <p:nvPr>
            <p:ph type="title"/>
          </p:nvPr>
        </p:nvSpPr>
        <p:spPr>
          <a:xfrm>
            <a:off x="1371600" y="365127"/>
            <a:ext cx="8799095" cy="1325563"/>
          </a:xfrm>
        </p:spPr>
        <p:txBody>
          <a:bodyPr/>
          <a:lstStyle/>
          <a:p>
            <a:r>
              <a:rPr lang="fr-FR" dirty="0"/>
              <a:t>Une personne peut-elle faire une surdose de nicotine?</a:t>
            </a:r>
            <a:endParaRPr lang="en-CA" dirty="0"/>
          </a:p>
        </p:txBody>
      </p:sp>
      <p:pic>
        <p:nvPicPr>
          <p:cNvPr id="5" name="Content Placeholder 3">
            <a:extLst>
              <a:ext uri="{FF2B5EF4-FFF2-40B4-BE49-F238E27FC236}">
                <a16:creationId xmlns:a16="http://schemas.microsoft.com/office/drawing/2014/main" id="{F53071BB-E611-9065-A55E-D6DFA6962D6F}"/>
              </a:ext>
            </a:extLst>
          </p:cNvPr>
          <p:cNvPicPr>
            <a:picLocks noChangeAspect="1"/>
          </p:cNvPicPr>
          <p:nvPr/>
        </p:nvPicPr>
        <p:blipFill rotWithShape="1">
          <a:blip r:embed="rId3">
            <a:extLst>
              <a:ext uri="{28A0092B-C50C-407E-A947-70E740481C1C}">
                <a14:useLocalDpi xmlns:a14="http://schemas.microsoft.com/office/drawing/2010/main" val="0"/>
              </a:ext>
            </a:extLst>
          </a:blip>
          <a:srcRect l="20718" r="20643"/>
          <a:stretch/>
        </p:blipFill>
        <p:spPr>
          <a:xfrm>
            <a:off x="4522815" y="1834956"/>
            <a:ext cx="3984569" cy="4114800"/>
          </a:xfrm>
          <a:prstGeom prst="rect">
            <a:avLst/>
          </a:prstGeom>
        </p:spPr>
      </p:pic>
    </p:spTree>
    <p:extLst>
      <p:ext uri="{BB962C8B-B14F-4D97-AF65-F5344CB8AC3E}">
        <p14:creationId xmlns:p14="http://schemas.microsoft.com/office/powerpoint/2010/main" val="44675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492E75-CC81-5BF8-3753-A2E5DD26E2D0}"/>
              </a:ext>
            </a:extLst>
          </p:cNvPr>
          <p:cNvSpPr>
            <a:spLocks noGrp="1"/>
          </p:cNvSpPr>
          <p:nvPr>
            <p:ph idx="1"/>
          </p:nvPr>
        </p:nvSpPr>
        <p:spPr/>
        <p:txBody>
          <a:bodyPr/>
          <a:lstStyle/>
          <a:p>
            <a:r>
              <a:rPr lang="fr-FR" dirty="0"/>
              <a:t>Inhaler ou exhaler la vapeur d’une cigarette électronique</a:t>
            </a:r>
            <a:r>
              <a:rPr lang="en-US" sz="1600" baseline="30000" dirty="0"/>
              <a:t>1; 2</a:t>
            </a:r>
            <a:r>
              <a:rPr lang="en-US" sz="1600" dirty="0"/>
              <a:t> </a:t>
            </a:r>
            <a:endParaRPr lang="en-CA" sz="1600" dirty="0"/>
          </a:p>
        </p:txBody>
      </p:sp>
      <p:pic>
        <p:nvPicPr>
          <p:cNvPr id="7" name="Picture 6">
            <a:extLst>
              <a:ext uri="{FF2B5EF4-FFF2-40B4-BE49-F238E27FC236}">
                <a16:creationId xmlns:a16="http://schemas.microsoft.com/office/drawing/2014/main" id="{18B4F3C8-9E59-3BB4-F527-F8999716261A}"/>
              </a:ext>
            </a:extLst>
          </p:cNvPr>
          <p:cNvPicPr>
            <a:picLocks noChangeAspect="1"/>
          </p:cNvPicPr>
          <p:nvPr/>
        </p:nvPicPr>
        <p:blipFill>
          <a:blip r:embed="rId3"/>
          <a:stretch>
            <a:fillRect/>
          </a:stretch>
        </p:blipFill>
        <p:spPr>
          <a:xfrm>
            <a:off x="4155228" y="2477905"/>
            <a:ext cx="4430184" cy="2953456"/>
          </a:xfrm>
          <a:prstGeom prst="rect">
            <a:avLst/>
          </a:prstGeom>
        </p:spPr>
      </p:pic>
      <p:sp>
        <p:nvSpPr>
          <p:cNvPr id="4" name="Title 3">
            <a:extLst>
              <a:ext uri="{FF2B5EF4-FFF2-40B4-BE49-F238E27FC236}">
                <a16:creationId xmlns:a16="http://schemas.microsoft.com/office/drawing/2014/main" id="{E0F0643D-EC7F-6790-9945-09E0624F5616}"/>
              </a:ext>
            </a:extLst>
          </p:cNvPr>
          <p:cNvSpPr>
            <a:spLocks noGrp="1"/>
          </p:cNvSpPr>
          <p:nvPr>
            <p:ph type="title"/>
          </p:nvPr>
        </p:nvSpPr>
        <p:spPr/>
        <p:txBody>
          <a:bodyPr/>
          <a:lstStyle/>
          <a:p>
            <a:r>
              <a:rPr lang="en-US" dirty="0" err="1"/>
              <a:t>Qu’est-ce</a:t>
            </a:r>
            <a:r>
              <a:rPr lang="en-US" dirty="0"/>
              <a:t> que le </a:t>
            </a:r>
            <a:r>
              <a:rPr lang="en-US" dirty="0" err="1"/>
              <a:t>vapotage</a:t>
            </a:r>
            <a:r>
              <a:rPr lang="en-US" dirty="0"/>
              <a:t>?</a:t>
            </a:r>
            <a:endParaRPr lang="en-CA" dirty="0"/>
          </a:p>
        </p:txBody>
      </p:sp>
    </p:spTree>
    <p:extLst>
      <p:ext uri="{BB962C8B-B14F-4D97-AF65-F5344CB8AC3E}">
        <p14:creationId xmlns:p14="http://schemas.microsoft.com/office/powerpoint/2010/main" val="26375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D493D-7474-4DF5-5D70-7C8DC349E606}"/>
              </a:ext>
            </a:extLst>
          </p:cNvPr>
          <p:cNvSpPr/>
          <p:nvPr/>
        </p:nvSpPr>
        <p:spPr>
          <a:xfrm>
            <a:off x="3783435" y="1638300"/>
            <a:ext cx="5129784"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96DA3AB9-2195-7214-E459-B5179E392383}"/>
              </a:ext>
            </a:extLst>
          </p:cNvPr>
          <p:cNvSpPr>
            <a:spLocks noGrp="1"/>
          </p:cNvSpPr>
          <p:nvPr>
            <p:ph type="title"/>
          </p:nvPr>
        </p:nvSpPr>
        <p:spPr/>
        <p:txBody>
          <a:bodyPr/>
          <a:lstStyle/>
          <a:p>
            <a:r>
              <a:rPr lang="fr-FR" dirty="0"/>
              <a:t>Ce N’EST PAS une bonne idée de partager</a:t>
            </a:r>
            <a:endParaRPr lang="en-CA" dirty="0"/>
          </a:p>
        </p:txBody>
      </p:sp>
      <p:pic>
        <p:nvPicPr>
          <p:cNvPr id="8" name="Picture 7">
            <a:extLst>
              <a:ext uri="{FF2B5EF4-FFF2-40B4-BE49-F238E27FC236}">
                <a16:creationId xmlns:a16="http://schemas.microsoft.com/office/drawing/2014/main" id="{E8C61616-2954-98FE-E78C-E477D92A3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6771" y="1120946"/>
            <a:ext cx="5817664" cy="5124949"/>
          </a:xfrm>
          <a:prstGeom prst="rect">
            <a:avLst/>
          </a:prstGeom>
        </p:spPr>
      </p:pic>
    </p:spTree>
    <p:extLst>
      <p:ext uri="{BB962C8B-B14F-4D97-AF65-F5344CB8AC3E}">
        <p14:creationId xmlns:p14="http://schemas.microsoft.com/office/powerpoint/2010/main" val="3828298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teraction, Social Media, Abstract, Head, Woman, Media"/>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9153" t="-194" r="2829"/>
          <a:stretch/>
        </p:blipFill>
        <p:spPr bwMode="auto">
          <a:xfrm>
            <a:off x="1658765" y="266700"/>
            <a:ext cx="940787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963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7795840" y="1638300"/>
            <a:ext cx="4114800" cy="307208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762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371599" y="1638300"/>
            <a:ext cx="6036907" cy="4441658"/>
          </a:xfrm>
        </p:spPr>
        <p:txBody>
          <a:bodyPr>
            <a:normAutofit lnSpcReduction="10000"/>
          </a:bodyPr>
          <a:lstStyle/>
          <a:p>
            <a:r>
              <a:rPr lang="fr-FR" dirty="0"/>
              <a:t>L’âge minimum pour acheter des cigarettes électroniques, des dispositifs de vapotage ou des produits de vapotage est de 19 ans.</a:t>
            </a:r>
          </a:p>
          <a:p>
            <a:r>
              <a:rPr lang="fr-FR" dirty="0"/>
              <a:t>Il est illégal de vendre ou de fournir ces produits à des personnes plus jeunes.</a:t>
            </a:r>
          </a:p>
          <a:p>
            <a:r>
              <a:rPr lang="fr-FR" dirty="0"/>
              <a:t>Les conséquences peuvent être financières, notamment.</a:t>
            </a:r>
          </a:p>
          <a:p>
            <a:pPr lvl="1"/>
            <a:r>
              <a:rPr lang="fr-FR" dirty="0"/>
              <a:t>Il y a infraction même si la cigarette électronique n’est pas activée.</a:t>
            </a:r>
          </a:p>
          <a:p>
            <a:pPr marL="0" indent="0">
              <a:buNone/>
            </a:pPr>
            <a:endParaRPr lang="en-CA" dirty="0"/>
          </a:p>
        </p:txBody>
      </p:sp>
      <p:sp>
        <p:nvSpPr>
          <p:cNvPr id="6" name="Title 5">
            <a:extLst>
              <a:ext uri="{FF2B5EF4-FFF2-40B4-BE49-F238E27FC236}">
                <a16:creationId xmlns:a16="http://schemas.microsoft.com/office/drawing/2014/main" id="{A7774847-B538-E1DE-B3D9-FE74B6561986}"/>
              </a:ext>
            </a:extLst>
          </p:cNvPr>
          <p:cNvSpPr>
            <a:spLocks noGrp="1"/>
          </p:cNvSpPr>
          <p:nvPr>
            <p:ph type="title"/>
          </p:nvPr>
        </p:nvSpPr>
        <p:spPr/>
        <p:txBody>
          <a:bodyPr/>
          <a:lstStyle/>
          <a:p>
            <a:r>
              <a:rPr lang="en-CA" dirty="0" err="1"/>
              <a:t>Considérations</a:t>
            </a:r>
            <a:r>
              <a:rPr lang="en-CA" dirty="0"/>
              <a:t> </a:t>
            </a:r>
            <a:r>
              <a:rPr lang="en-CA" dirty="0" err="1"/>
              <a:t>d’ordre</a:t>
            </a:r>
            <a:r>
              <a:rPr lang="en-CA" dirty="0"/>
              <a:t> </a:t>
            </a:r>
            <a:r>
              <a:rPr lang="en-CA" dirty="0" err="1"/>
              <a:t>juridique</a:t>
            </a:r>
            <a:endParaRPr lang="en-CA" dirty="0"/>
          </a:p>
        </p:txBody>
      </p:sp>
    </p:spTree>
    <p:extLst>
      <p:ext uri="{BB962C8B-B14F-4D97-AF65-F5344CB8AC3E}">
        <p14:creationId xmlns:p14="http://schemas.microsoft.com/office/powerpoint/2010/main" val="214464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11EF45E-3EBE-7896-2F3B-04039CD4AF08}"/>
              </a:ext>
            </a:extLst>
          </p:cNvPr>
          <p:cNvGrpSpPr/>
          <p:nvPr/>
        </p:nvGrpSpPr>
        <p:grpSpPr>
          <a:xfrm>
            <a:off x="1421668" y="2110540"/>
            <a:ext cx="2857500" cy="2286000"/>
            <a:chOff x="889825" y="1540329"/>
            <a:chExt cx="2857500" cy="2286000"/>
          </a:xfrm>
        </p:grpSpPr>
        <p:pic>
          <p:nvPicPr>
            <p:cNvPr id="21" name="Picture 20" descr="A picture containing clipart, vector graphics&#10;&#10;Description automatically generated">
              <a:extLst>
                <a:ext uri="{FF2B5EF4-FFF2-40B4-BE49-F238E27FC236}">
                  <a16:creationId xmlns:a16="http://schemas.microsoft.com/office/drawing/2014/main" id="{BDF2E2F8-D433-26DF-B575-EDA5B989B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9825" y="1540329"/>
              <a:ext cx="2857500" cy="2286000"/>
            </a:xfrm>
            <a:prstGeom prst="rect">
              <a:avLst/>
            </a:prstGeom>
          </p:spPr>
        </p:pic>
        <p:sp>
          <p:nvSpPr>
            <p:cNvPr id="11" name="Content Placeholder 3"/>
            <p:cNvSpPr txBox="1">
              <a:spLocks/>
            </p:cNvSpPr>
            <p:nvPr/>
          </p:nvSpPr>
          <p:spPr>
            <a:xfrm>
              <a:off x="1179955" y="2156887"/>
              <a:ext cx="2340135" cy="746704"/>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b="1" dirty="0">
                  <a:solidFill>
                    <a:schemeClr val="bg2">
                      <a:lumMod val="10000"/>
                    </a:schemeClr>
                  </a:solidFill>
                </a:rPr>
                <a:t>Je ne peux pas,</a:t>
              </a:r>
              <a:br>
                <a:rPr lang="fr-FR" sz="2000" b="1" dirty="0">
                  <a:solidFill>
                    <a:schemeClr val="bg2">
                      <a:lumMod val="10000"/>
                    </a:schemeClr>
                  </a:solidFill>
                </a:rPr>
              </a:br>
              <a:r>
                <a:rPr lang="fr-FR" sz="2000" b="1" dirty="0">
                  <a:solidFill>
                    <a:schemeClr val="bg2">
                      <a:lumMod val="10000"/>
                    </a:schemeClr>
                  </a:solidFill>
                </a:rPr>
                <a:t>je fais de l’asthme.</a:t>
              </a:r>
            </a:p>
          </p:txBody>
        </p:sp>
      </p:grpSp>
      <p:grpSp>
        <p:nvGrpSpPr>
          <p:cNvPr id="36" name="Group 35">
            <a:extLst>
              <a:ext uri="{FF2B5EF4-FFF2-40B4-BE49-F238E27FC236}">
                <a16:creationId xmlns:a16="http://schemas.microsoft.com/office/drawing/2014/main" id="{92E64DAA-BAD3-6B9B-49FB-E57DE3E29437}"/>
              </a:ext>
            </a:extLst>
          </p:cNvPr>
          <p:cNvGrpSpPr/>
          <p:nvPr/>
        </p:nvGrpSpPr>
        <p:grpSpPr>
          <a:xfrm>
            <a:off x="6693781" y="3956181"/>
            <a:ext cx="2857500" cy="2286000"/>
            <a:chOff x="7167007" y="4501917"/>
            <a:chExt cx="2857500" cy="2286000"/>
          </a:xfrm>
        </p:grpSpPr>
        <p:pic>
          <p:nvPicPr>
            <p:cNvPr id="33" name="Picture 32" descr="Icon&#10;&#10;Description automatically generated">
              <a:extLst>
                <a:ext uri="{FF2B5EF4-FFF2-40B4-BE49-F238E27FC236}">
                  <a16:creationId xmlns:a16="http://schemas.microsoft.com/office/drawing/2014/main" id="{B2F52C8A-891F-5534-65D9-F38D82244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7007" y="4501917"/>
              <a:ext cx="2857500" cy="2286000"/>
            </a:xfrm>
            <a:prstGeom prst="rect">
              <a:avLst/>
            </a:prstGeom>
          </p:spPr>
        </p:pic>
        <p:sp>
          <p:nvSpPr>
            <p:cNvPr id="12" name="Content Placeholder 3"/>
            <p:cNvSpPr txBox="1">
              <a:spLocks/>
            </p:cNvSpPr>
            <p:nvPr/>
          </p:nvSpPr>
          <p:spPr>
            <a:xfrm>
              <a:off x="7390618" y="5040114"/>
              <a:ext cx="2386133" cy="1006785"/>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b="1" dirty="0">
                  <a:solidFill>
                    <a:schemeClr val="bg2">
                      <a:lumMod val="10000"/>
                    </a:schemeClr>
                  </a:solidFill>
                </a:rPr>
                <a:t>Un ami véritable</a:t>
              </a:r>
              <a:br>
                <a:rPr lang="fr-FR" sz="2000" b="1" dirty="0">
                  <a:solidFill>
                    <a:schemeClr val="bg2">
                      <a:lumMod val="10000"/>
                    </a:schemeClr>
                  </a:solidFill>
                </a:rPr>
              </a:br>
              <a:r>
                <a:rPr lang="fr-FR" sz="2000" b="1" dirty="0">
                  <a:solidFill>
                    <a:schemeClr val="bg2">
                      <a:lumMod val="10000"/>
                    </a:schemeClr>
                  </a:solidFill>
                </a:rPr>
                <a:t>ne me mettrait pas de pression.</a:t>
              </a:r>
              <a:endParaRPr lang="en-CA" sz="2000" b="1" dirty="0">
                <a:solidFill>
                  <a:schemeClr val="bg2">
                    <a:lumMod val="10000"/>
                  </a:schemeClr>
                </a:solidFill>
              </a:endParaRPr>
            </a:p>
          </p:txBody>
        </p:sp>
      </p:grpSp>
      <p:grpSp>
        <p:nvGrpSpPr>
          <p:cNvPr id="38" name="Group 37">
            <a:extLst>
              <a:ext uri="{FF2B5EF4-FFF2-40B4-BE49-F238E27FC236}">
                <a16:creationId xmlns:a16="http://schemas.microsoft.com/office/drawing/2014/main" id="{5CAA15D7-F69D-FFDF-72CD-223C7590AAC1}"/>
              </a:ext>
            </a:extLst>
          </p:cNvPr>
          <p:cNvGrpSpPr/>
          <p:nvPr/>
        </p:nvGrpSpPr>
        <p:grpSpPr>
          <a:xfrm>
            <a:off x="8451153" y="2024904"/>
            <a:ext cx="2857500" cy="2286000"/>
            <a:chOff x="9804657" y="1492720"/>
            <a:chExt cx="2857500" cy="2286000"/>
          </a:xfrm>
        </p:grpSpPr>
        <p:pic>
          <p:nvPicPr>
            <p:cNvPr id="16" name="Picture 15" descr="A picture containing clipart&#10;&#10;Description automatically generated">
              <a:extLst>
                <a:ext uri="{FF2B5EF4-FFF2-40B4-BE49-F238E27FC236}">
                  <a16:creationId xmlns:a16="http://schemas.microsoft.com/office/drawing/2014/main" id="{6E40C857-912F-6DFF-D64B-40FB42BEE2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804657" y="1492720"/>
              <a:ext cx="2857500" cy="2286000"/>
            </a:xfrm>
            <a:prstGeom prst="rect">
              <a:avLst/>
            </a:prstGeom>
          </p:spPr>
        </p:pic>
        <p:sp>
          <p:nvSpPr>
            <p:cNvPr id="13" name="Content Placeholder 3"/>
            <p:cNvSpPr txBox="1">
              <a:spLocks/>
            </p:cNvSpPr>
            <p:nvPr/>
          </p:nvSpPr>
          <p:spPr>
            <a:xfrm>
              <a:off x="10079227" y="1998853"/>
              <a:ext cx="2271036" cy="1006785"/>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2">
                      <a:lumMod val="10000"/>
                    </a:schemeClr>
                  </a:solidFill>
                </a:rPr>
                <a:t>Allons</a:t>
              </a:r>
              <a:br>
                <a:rPr lang="en-US" sz="2000" b="1" dirty="0">
                  <a:solidFill>
                    <a:schemeClr val="bg2">
                      <a:lumMod val="10000"/>
                    </a:schemeClr>
                  </a:solidFill>
                </a:rPr>
              </a:br>
              <a:r>
                <a:rPr lang="en-US" sz="2000" b="1" dirty="0" err="1">
                  <a:solidFill>
                    <a:schemeClr val="bg2">
                      <a:lumMod val="10000"/>
                    </a:schemeClr>
                  </a:solidFill>
                </a:rPr>
                <a:t>plutôt</a:t>
              </a:r>
              <a:r>
                <a:rPr lang="en-US" sz="2000" b="1" dirty="0">
                  <a:solidFill>
                    <a:schemeClr val="bg2">
                      <a:lumMod val="10000"/>
                    </a:schemeClr>
                  </a:solidFill>
                </a:rPr>
                <a:t> </a:t>
              </a:r>
              <a:r>
                <a:rPr lang="en-US" sz="2000" b="1" dirty="0" err="1">
                  <a:solidFill>
                    <a:schemeClr val="bg2">
                      <a:lumMod val="10000"/>
                    </a:schemeClr>
                  </a:solidFill>
                </a:rPr>
                <a:t>courir</a:t>
              </a:r>
              <a:r>
                <a:rPr lang="en-US" sz="2000" b="1" dirty="0">
                  <a:solidFill>
                    <a:schemeClr val="bg2">
                      <a:lumMod val="10000"/>
                    </a:schemeClr>
                  </a:solidFill>
                </a:rPr>
                <a:t>,</a:t>
              </a:r>
              <a:br>
                <a:rPr lang="en-US" sz="2000" b="1" dirty="0">
                  <a:solidFill>
                    <a:schemeClr val="bg2">
                      <a:lumMod val="10000"/>
                    </a:schemeClr>
                  </a:solidFill>
                </a:rPr>
              </a:br>
              <a:r>
                <a:rPr lang="en-US" sz="2000" b="1" dirty="0" err="1">
                  <a:solidFill>
                    <a:schemeClr val="bg2">
                      <a:lumMod val="10000"/>
                    </a:schemeClr>
                  </a:solidFill>
                </a:rPr>
                <a:t>veux-tu</a:t>
              </a:r>
              <a:r>
                <a:rPr lang="en-US" sz="2000" b="1" dirty="0">
                  <a:solidFill>
                    <a:schemeClr val="bg2">
                      <a:lumMod val="10000"/>
                    </a:schemeClr>
                  </a:solidFill>
                </a:rPr>
                <a:t>?</a:t>
              </a:r>
            </a:p>
          </p:txBody>
        </p:sp>
      </p:grpSp>
      <p:grpSp>
        <p:nvGrpSpPr>
          <p:cNvPr id="35" name="Group 34">
            <a:extLst>
              <a:ext uri="{FF2B5EF4-FFF2-40B4-BE49-F238E27FC236}">
                <a16:creationId xmlns:a16="http://schemas.microsoft.com/office/drawing/2014/main" id="{4B373415-716C-F208-2AF7-1AA5F7C76AFF}"/>
              </a:ext>
            </a:extLst>
          </p:cNvPr>
          <p:cNvGrpSpPr/>
          <p:nvPr/>
        </p:nvGrpSpPr>
        <p:grpSpPr>
          <a:xfrm>
            <a:off x="3179039" y="3714909"/>
            <a:ext cx="2857500" cy="2286000"/>
            <a:chOff x="3146897" y="4451282"/>
            <a:chExt cx="2857500" cy="2286000"/>
          </a:xfrm>
        </p:grpSpPr>
        <p:pic>
          <p:nvPicPr>
            <p:cNvPr id="29" name="Picture 28" descr="Icon&#10;&#10;Description automatically generated">
              <a:extLst>
                <a:ext uri="{FF2B5EF4-FFF2-40B4-BE49-F238E27FC236}">
                  <a16:creationId xmlns:a16="http://schemas.microsoft.com/office/drawing/2014/main" id="{A2775290-4FFB-6FBF-6359-EEF42C6E7B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6897" y="4451282"/>
              <a:ext cx="2857500" cy="2286000"/>
            </a:xfrm>
            <a:prstGeom prst="rect">
              <a:avLst/>
            </a:prstGeom>
          </p:spPr>
        </p:pic>
        <p:sp>
          <p:nvSpPr>
            <p:cNvPr id="14" name="Content Placeholder 3"/>
            <p:cNvSpPr txBox="1">
              <a:spLocks/>
            </p:cNvSpPr>
            <p:nvPr/>
          </p:nvSpPr>
          <p:spPr>
            <a:xfrm>
              <a:off x="3392714" y="4947770"/>
              <a:ext cx="2393933" cy="1006785"/>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b="1" dirty="0">
                  <a:solidFill>
                    <a:schemeClr val="bg2">
                      <a:lumMod val="10000"/>
                    </a:schemeClr>
                  </a:solidFill>
                </a:rPr>
                <a:t>Je dois retourner</a:t>
              </a:r>
              <a:br>
                <a:rPr lang="fr-FR" sz="2000" b="1" dirty="0">
                  <a:solidFill>
                    <a:schemeClr val="bg2">
                      <a:lumMod val="10000"/>
                    </a:schemeClr>
                  </a:solidFill>
                </a:rPr>
              </a:br>
              <a:r>
                <a:rPr lang="fr-FR" sz="2000" b="1" dirty="0">
                  <a:solidFill>
                    <a:schemeClr val="bg2">
                      <a:lumMod val="10000"/>
                    </a:schemeClr>
                  </a:solidFill>
                </a:rPr>
                <a:t>en classe, je te</a:t>
              </a:r>
              <a:br>
                <a:rPr lang="fr-FR" sz="2000" b="1" dirty="0">
                  <a:solidFill>
                    <a:schemeClr val="bg2">
                      <a:lumMod val="10000"/>
                    </a:schemeClr>
                  </a:solidFill>
                </a:rPr>
              </a:br>
              <a:r>
                <a:rPr lang="fr-FR" sz="2000" b="1" dirty="0">
                  <a:solidFill>
                    <a:schemeClr val="bg2">
                      <a:lumMod val="10000"/>
                    </a:schemeClr>
                  </a:solidFill>
                </a:rPr>
                <a:t>vois plus tard!</a:t>
              </a:r>
            </a:p>
          </p:txBody>
        </p:sp>
      </p:grpSp>
      <p:grpSp>
        <p:nvGrpSpPr>
          <p:cNvPr id="37" name="Group 36">
            <a:extLst>
              <a:ext uri="{FF2B5EF4-FFF2-40B4-BE49-F238E27FC236}">
                <a16:creationId xmlns:a16="http://schemas.microsoft.com/office/drawing/2014/main" id="{63994F40-D0D0-07CD-EFF1-4FDB106F0407}"/>
              </a:ext>
            </a:extLst>
          </p:cNvPr>
          <p:cNvGrpSpPr/>
          <p:nvPr/>
        </p:nvGrpSpPr>
        <p:grpSpPr>
          <a:xfrm>
            <a:off x="4936410" y="2341393"/>
            <a:ext cx="2857500" cy="2286000"/>
            <a:chOff x="7302316" y="1720797"/>
            <a:chExt cx="2857500" cy="2286000"/>
          </a:xfrm>
        </p:grpSpPr>
        <p:pic>
          <p:nvPicPr>
            <p:cNvPr id="31" name="Picture 30" descr="Icon&#10;&#10;Description automatically generated">
              <a:extLst>
                <a:ext uri="{FF2B5EF4-FFF2-40B4-BE49-F238E27FC236}">
                  <a16:creationId xmlns:a16="http://schemas.microsoft.com/office/drawing/2014/main" id="{3C41573F-1D67-D532-8155-7AA9917455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02316" y="1720797"/>
              <a:ext cx="2857500" cy="2286000"/>
            </a:xfrm>
            <a:prstGeom prst="rect">
              <a:avLst/>
            </a:prstGeom>
          </p:spPr>
        </p:pic>
        <p:sp>
          <p:nvSpPr>
            <p:cNvPr id="25" name="Content Placeholder 3"/>
            <p:cNvSpPr txBox="1">
              <a:spLocks/>
            </p:cNvSpPr>
            <p:nvPr/>
          </p:nvSpPr>
          <p:spPr>
            <a:xfrm>
              <a:off x="7570421" y="2202160"/>
              <a:ext cx="2386133" cy="1006785"/>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b="1" dirty="0">
                  <a:solidFill>
                    <a:schemeClr val="bg2">
                      <a:lumMod val="10000"/>
                    </a:schemeClr>
                  </a:solidFill>
                </a:rPr>
                <a:t>Non merci.</a:t>
              </a:r>
              <a:br>
                <a:rPr lang="fr-FR" sz="2000" b="1" dirty="0">
                  <a:solidFill>
                    <a:schemeClr val="bg2">
                      <a:lumMod val="10000"/>
                    </a:schemeClr>
                  </a:solidFill>
                </a:rPr>
              </a:br>
              <a:r>
                <a:rPr lang="fr-FR" sz="2000" b="1" dirty="0">
                  <a:solidFill>
                    <a:schemeClr val="bg2">
                      <a:lumMod val="10000"/>
                    </a:schemeClr>
                  </a:solidFill>
                </a:rPr>
                <a:t>Hé, te souviens-tu de la fois où…</a:t>
              </a:r>
            </a:p>
          </p:txBody>
        </p:sp>
      </p:grpSp>
      <p:sp>
        <p:nvSpPr>
          <p:cNvPr id="40" name="TextBox 39">
            <a:extLst>
              <a:ext uri="{FF2B5EF4-FFF2-40B4-BE49-F238E27FC236}">
                <a16:creationId xmlns:a16="http://schemas.microsoft.com/office/drawing/2014/main" id="{4AA74307-012B-8642-3F58-2E9A15C3B92C}"/>
              </a:ext>
            </a:extLst>
          </p:cNvPr>
          <p:cNvSpPr txBox="1"/>
          <p:nvPr/>
        </p:nvSpPr>
        <p:spPr>
          <a:xfrm>
            <a:off x="3330304" y="1681071"/>
            <a:ext cx="6097554" cy="523220"/>
          </a:xfrm>
          <a:prstGeom prst="rect">
            <a:avLst/>
          </a:prstGeom>
          <a:noFill/>
        </p:spPr>
        <p:txBody>
          <a:bodyPr wrap="square">
            <a:spAutoFit/>
          </a:bodyPr>
          <a:lstStyle/>
          <a:p>
            <a:pPr algn="ctr"/>
            <a:r>
              <a:rPr lang="en-CA" sz="2800" dirty="0"/>
              <a:t>Comment </a:t>
            </a:r>
            <a:r>
              <a:rPr lang="en-CA" sz="2800" dirty="0" err="1"/>
              <a:t>pouvez-vous</a:t>
            </a:r>
            <a:r>
              <a:rPr lang="en-CA" sz="2800" dirty="0"/>
              <a:t> dire non?</a:t>
            </a:r>
          </a:p>
        </p:txBody>
      </p:sp>
      <p:sp>
        <p:nvSpPr>
          <p:cNvPr id="42" name="Title 41">
            <a:extLst>
              <a:ext uri="{FF2B5EF4-FFF2-40B4-BE49-F238E27FC236}">
                <a16:creationId xmlns:a16="http://schemas.microsoft.com/office/drawing/2014/main" id="{C29E025B-1019-065C-05B7-9F5200808D44}"/>
              </a:ext>
            </a:extLst>
          </p:cNvPr>
          <p:cNvSpPr>
            <a:spLocks noGrp="1"/>
          </p:cNvSpPr>
          <p:nvPr>
            <p:ph type="title"/>
          </p:nvPr>
        </p:nvSpPr>
        <p:spPr/>
        <p:txBody>
          <a:bodyPr/>
          <a:lstStyle/>
          <a:p>
            <a:r>
              <a:rPr lang="fr-FR" dirty="0"/>
              <a:t>Il est plus facile de dire non maintenant que d’essayer de cesser plus tard.</a:t>
            </a:r>
            <a:endParaRPr lang="en-CA" dirty="0"/>
          </a:p>
        </p:txBody>
      </p:sp>
    </p:spTree>
    <p:extLst>
      <p:ext uri="{BB962C8B-B14F-4D97-AF65-F5344CB8AC3E}">
        <p14:creationId xmlns:p14="http://schemas.microsoft.com/office/powerpoint/2010/main" val="37615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A5F04C-B07C-62ED-061A-BC9A356DED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81245">
            <a:off x="2243221" y="1032646"/>
            <a:ext cx="2302532" cy="1535021"/>
          </a:xfrm>
          <a:prstGeom prst="rect">
            <a:avLst/>
          </a:prstGeom>
          <a:ln w="190500" cmpd="sng">
            <a:solidFill>
              <a:srgbClr val="FFFFFF"/>
            </a:solidFill>
            <a:miter lim="800000"/>
          </a:ln>
          <a:effectLst>
            <a:outerShdw blurRad="54991" dist="17780" dir="5400000" algn="tl" rotWithShape="0">
              <a:prstClr val="black">
                <a:alpha val="40000"/>
              </a:prstClr>
            </a:outerShdw>
          </a:effectLst>
        </p:spPr>
      </p:pic>
      <p:pic>
        <p:nvPicPr>
          <p:cNvPr id="5" name="Picture 4">
            <a:extLst>
              <a:ext uri="{FF2B5EF4-FFF2-40B4-BE49-F238E27FC236}">
                <a16:creationId xmlns:a16="http://schemas.microsoft.com/office/drawing/2014/main" id="{A4F95938-27B7-F0CE-A348-C7FDD932DE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50" t="5058" r="10321" b="4695"/>
          <a:stretch/>
        </p:blipFill>
        <p:spPr>
          <a:xfrm rot="177040">
            <a:off x="7954957" y="4239387"/>
            <a:ext cx="2237245" cy="1457355"/>
          </a:xfrm>
          <a:prstGeom prst="rect">
            <a:avLst/>
          </a:prstGeom>
          <a:ln w="190500">
            <a:solidFill>
              <a:srgbClr val="FFFFFF"/>
            </a:solidFill>
            <a:miter lim="800000"/>
          </a:ln>
          <a:effectLst>
            <a:outerShdw blurRad="54991" dist="17780" dir="5400000" algn="tl" rotWithShape="0">
              <a:prstClr val="black">
                <a:alpha val="40000"/>
              </a:prstClr>
            </a:outerShdw>
          </a:effectLst>
        </p:spPr>
      </p:pic>
      <p:pic>
        <p:nvPicPr>
          <p:cNvPr id="7" name="Picture 6">
            <a:extLst>
              <a:ext uri="{FF2B5EF4-FFF2-40B4-BE49-F238E27FC236}">
                <a16:creationId xmlns:a16="http://schemas.microsoft.com/office/drawing/2014/main" id="{8FCC0414-9911-5CB4-B794-ACD8C649BC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3710">
            <a:off x="8368583" y="1043001"/>
            <a:ext cx="1765228" cy="1959403"/>
          </a:xfrm>
          <a:prstGeom prst="rect">
            <a:avLst/>
          </a:prstGeom>
          <a:ln w="190500">
            <a:solidFill>
              <a:srgbClr val="FFFFFF"/>
            </a:solidFill>
            <a:miter lim="800000"/>
          </a:ln>
          <a:effectLst>
            <a:outerShdw blurRad="54991" dist="17780" dir="5400000" algn="tl" rotWithShape="0">
              <a:prstClr val="black">
                <a:alpha val="40000"/>
              </a:prstClr>
            </a:outerShdw>
          </a:effectLst>
        </p:spPr>
      </p:pic>
      <p:pic>
        <p:nvPicPr>
          <p:cNvPr id="8" name="Picture 7">
            <a:extLst>
              <a:ext uri="{FF2B5EF4-FFF2-40B4-BE49-F238E27FC236}">
                <a16:creationId xmlns:a16="http://schemas.microsoft.com/office/drawing/2014/main" id="{3AA7EA59-C800-CC2B-F658-C93C8D6C9D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09512">
            <a:off x="7089480" y="2726779"/>
            <a:ext cx="2216757" cy="1477838"/>
          </a:xfrm>
          <a:prstGeom prst="rect">
            <a:avLst/>
          </a:prstGeom>
          <a:ln w="190500">
            <a:solidFill>
              <a:srgbClr val="FFFFFF"/>
            </a:solidFill>
            <a:miter lim="800000"/>
          </a:ln>
          <a:effectLst>
            <a:outerShdw blurRad="54991" dist="17780" dir="5400000" algn="tl" rotWithShape="0">
              <a:prstClr val="black">
                <a:alpha val="40000"/>
              </a:prstClr>
            </a:outerShdw>
          </a:effectLst>
        </p:spPr>
      </p:pic>
      <p:pic>
        <p:nvPicPr>
          <p:cNvPr id="9" name="Picture 8">
            <a:extLst>
              <a:ext uri="{FF2B5EF4-FFF2-40B4-BE49-F238E27FC236}">
                <a16:creationId xmlns:a16="http://schemas.microsoft.com/office/drawing/2014/main" id="{DAEDB724-7CFF-7FF4-17FE-2208CB7346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8205">
            <a:off x="4526196" y="2409847"/>
            <a:ext cx="2406360" cy="1604240"/>
          </a:xfrm>
          <a:prstGeom prst="rect">
            <a:avLst/>
          </a:prstGeom>
          <a:ln w="190500">
            <a:solidFill>
              <a:srgbClr val="FFFFFF"/>
            </a:solidFill>
            <a:miter lim="800000"/>
          </a:ln>
          <a:effectLst>
            <a:outerShdw blurRad="54991" dist="17780" dir="5400000" algn="tl" rotWithShape="0">
              <a:prstClr val="black">
                <a:alpha val="40000"/>
              </a:prstClr>
            </a:outerShdw>
          </a:effectLst>
        </p:spPr>
      </p:pic>
      <p:pic>
        <p:nvPicPr>
          <p:cNvPr id="10" name="Picture 9">
            <a:extLst>
              <a:ext uri="{FF2B5EF4-FFF2-40B4-BE49-F238E27FC236}">
                <a16:creationId xmlns:a16="http://schemas.microsoft.com/office/drawing/2014/main" id="{2DAAC556-3857-1F35-3A1E-8BD58190B4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997"/>
          <a:stretch/>
        </p:blipFill>
        <p:spPr>
          <a:xfrm rot="21240729">
            <a:off x="2137174" y="3575809"/>
            <a:ext cx="2320598" cy="1418807"/>
          </a:xfrm>
          <a:prstGeom prst="rect">
            <a:avLst/>
          </a:prstGeom>
          <a:ln w="190500">
            <a:solidFill>
              <a:srgbClr val="FFFFFF"/>
            </a:solidFill>
            <a:miter lim="800000"/>
          </a:ln>
          <a:effectLst>
            <a:outerShdw blurRad="54991" dist="17780" dir="5400000" algn="tl" rotWithShape="0">
              <a:prstClr val="black">
                <a:alpha val="40000"/>
              </a:prstClr>
            </a:outerShdw>
          </a:effectLst>
        </p:spPr>
      </p:pic>
      <p:pic>
        <p:nvPicPr>
          <p:cNvPr id="11" name="Picture 10">
            <a:extLst>
              <a:ext uri="{FF2B5EF4-FFF2-40B4-BE49-F238E27FC236}">
                <a16:creationId xmlns:a16="http://schemas.microsoft.com/office/drawing/2014/main" id="{0441D3C6-EBC3-F8C9-7B82-A99A5D05E0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208157">
            <a:off x="4233242" y="4195215"/>
            <a:ext cx="2136501" cy="1424174"/>
          </a:xfrm>
          <a:prstGeom prst="rect">
            <a:avLst/>
          </a:prstGeom>
          <a:ln w="190500">
            <a:solidFill>
              <a:srgbClr val="FFFFFF"/>
            </a:solidFill>
            <a:miter lim="800000"/>
          </a:ln>
          <a:effectLst>
            <a:outerShdw blurRad="54991" dist="17780" dir="5400000" algn="tl" rotWithShape="0">
              <a:prstClr val="black">
                <a:alpha val="40000"/>
              </a:prstClr>
            </a:outerShdw>
          </a:effectLst>
        </p:spPr>
      </p:pic>
      <p:pic>
        <p:nvPicPr>
          <p:cNvPr id="12" name="Picture 11">
            <a:extLst>
              <a:ext uri="{FF2B5EF4-FFF2-40B4-BE49-F238E27FC236}">
                <a16:creationId xmlns:a16="http://schemas.microsoft.com/office/drawing/2014/main" id="{9DB8D6B6-B8F3-BDE4-7D9E-A6E8036BBEC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242789">
            <a:off x="5241515" y="893491"/>
            <a:ext cx="2317240" cy="1544654"/>
          </a:xfrm>
          <a:prstGeom prst="rect">
            <a:avLst/>
          </a:prstGeom>
          <a:ln w="190500">
            <a:solidFill>
              <a:srgbClr val="FFFFFF"/>
            </a:solidFill>
            <a:miter lim="800000"/>
          </a:ln>
          <a:effectLst>
            <a:outerShdw blurRad="54991" dist="17780" dir="5400000" algn="tl" rotWithShape="0">
              <a:prstClr val="black">
                <a:alpha val="40000"/>
              </a:prstClr>
            </a:outerShdw>
          </a:effectLst>
        </p:spPr>
      </p:pic>
    </p:spTree>
    <p:extLst>
      <p:ext uri="{BB962C8B-B14F-4D97-AF65-F5344CB8AC3E}">
        <p14:creationId xmlns:p14="http://schemas.microsoft.com/office/powerpoint/2010/main" val="135276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5F00-40B6-7840-06ED-EB5D768641BB}"/>
              </a:ext>
            </a:extLst>
          </p:cNvPr>
          <p:cNvSpPr>
            <a:spLocks noGrp="1"/>
          </p:cNvSpPr>
          <p:nvPr>
            <p:ph type="title"/>
          </p:nvPr>
        </p:nvSpPr>
        <p:spPr/>
        <p:txBody>
          <a:bodyPr/>
          <a:lstStyle/>
          <a:p>
            <a:r>
              <a:rPr lang="en-CA" dirty="0" err="1"/>
              <a:t>Besoin</a:t>
            </a:r>
            <a:r>
              <a:rPr lang="en-CA" dirty="0"/>
              <a:t> </a:t>
            </a:r>
            <a:r>
              <a:rPr lang="en-CA" dirty="0" err="1"/>
              <a:t>d’aide</a:t>
            </a:r>
            <a:r>
              <a:rPr lang="en-CA" dirty="0"/>
              <a:t> </a:t>
            </a:r>
            <a:r>
              <a:rPr lang="en-CA" dirty="0" err="1"/>
              <a:t>ou</a:t>
            </a:r>
            <a:r>
              <a:rPr lang="en-CA" dirty="0"/>
              <a:t> de </a:t>
            </a:r>
            <a:r>
              <a:rPr lang="en-CA" dirty="0" err="1"/>
              <a:t>soutien</a:t>
            </a:r>
            <a:r>
              <a:rPr lang="en-CA" dirty="0"/>
              <a:t>?</a:t>
            </a:r>
          </a:p>
        </p:txBody>
      </p:sp>
      <p:sp>
        <p:nvSpPr>
          <p:cNvPr id="3" name="Content Placeholder 2">
            <a:extLst>
              <a:ext uri="{FF2B5EF4-FFF2-40B4-BE49-F238E27FC236}">
                <a16:creationId xmlns:a16="http://schemas.microsoft.com/office/drawing/2014/main" id="{C2B86ECD-4A16-C95E-6D53-A00832C3AC40}"/>
              </a:ext>
            </a:extLst>
          </p:cNvPr>
          <p:cNvSpPr>
            <a:spLocks noGrp="1"/>
          </p:cNvSpPr>
          <p:nvPr>
            <p:ph idx="1"/>
          </p:nvPr>
        </p:nvSpPr>
        <p:spPr>
          <a:xfrm>
            <a:off x="1371600" y="1825625"/>
            <a:ext cx="9982200" cy="4302459"/>
          </a:xfrm>
        </p:spPr>
        <p:txBody>
          <a:bodyPr>
            <a:normAutofit/>
          </a:bodyPr>
          <a:lstStyle/>
          <a:p>
            <a:r>
              <a:rPr lang="fr-FR" dirty="0"/>
              <a:t>Discutez avec un adulte de confiance (enseignant, entraîneur, parent).</a:t>
            </a:r>
          </a:p>
          <a:p>
            <a:r>
              <a:rPr lang="fr-FR" dirty="0"/>
              <a:t>Rencontrez une infirmière praticienne ou votre médecin de famille.</a:t>
            </a:r>
          </a:p>
          <a:p>
            <a:r>
              <a:rPr lang="fr-FR" dirty="0"/>
              <a:t>Téléphonez à la Clinique de renoncement au tabac de Santé publique Sudbury et districts au 705.522.3433 ou, sans frais, au 1.866.522.3433.</a:t>
            </a:r>
          </a:p>
          <a:p>
            <a:r>
              <a:rPr lang="fr-FR" dirty="0"/>
              <a:t>Téléphonez à la ligne Jeunesse, J’écoute au 1.800.668.6868 </a:t>
            </a:r>
            <a:r>
              <a:rPr lang="fr-FR"/>
              <a:t>ou textez </a:t>
            </a:r>
            <a:r>
              <a:rPr lang="fr-FR" dirty="0"/>
              <a:t>PARLER au 686868.</a:t>
            </a:r>
          </a:p>
          <a:p>
            <a:pPr marL="0" indent="0">
              <a:buNone/>
            </a:pPr>
            <a:endParaRPr lang="en-CA" dirty="0"/>
          </a:p>
        </p:txBody>
      </p:sp>
    </p:spTree>
    <p:extLst>
      <p:ext uri="{BB962C8B-B14F-4D97-AF65-F5344CB8AC3E}">
        <p14:creationId xmlns:p14="http://schemas.microsoft.com/office/powerpoint/2010/main" val="1111372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08BB-7778-8C9C-85EA-D2C87BB2349B}"/>
              </a:ext>
            </a:extLst>
          </p:cNvPr>
          <p:cNvSpPr>
            <a:spLocks noGrp="1"/>
          </p:cNvSpPr>
          <p:nvPr>
            <p:ph type="title"/>
          </p:nvPr>
        </p:nvSpPr>
        <p:spPr/>
        <p:txBody>
          <a:bodyPr/>
          <a:lstStyle/>
          <a:p>
            <a:r>
              <a:rPr lang="en-US" dirty="0" err="1"/>
              <a:t>Références</a:t>
            </a:r>
            <a:endParaRPr lang="en-CA" dirty="0"/>
          </a:p>
        </p:txBody>
      </p:sp>
      <p:sp>
        <p:nvSpPr>
          <p:cNvPr id="5" name="Content Placeholder 4">
            <a:extLst>
              <a:ext uri="{FF2B5EF4-FFF2-40B4-BE49-F238E27FC236}">
                <a16:creationId xmlns:a16="http://schemas.microsoft.com/office/drawing/2014/main" id="{DAFA3819-ABCE-335B-3051-E609A3CFA638}"/>
              </a:ext>
            </a:extLst>
          </p:cNvPr>
          <p:cNvSpPr>
            <a:spLocks noGrp="1"/>
          </p:cNvSpPr>
          <p:nvPr>
            <p:ph idx="1"/>
          </p:nvPr>
        </p:nvSpPr>
        <p:spPr>
          <a:xfrm>
            <a:off x="1371600" y="1825626"/>
            <a:ext cx="9982200" cy="4384674"/>
          </a:xfrm>
        </p:spPr>
        <p:txBody>
          <a:bodyPr>
            <a:normAutofit/>
          </a:bodyPr>
          <a:lstStyle/>
          <a:p>
            <a:pPr marL="114300" marR="0" indent="-342900">
              <a:lnSpc>
                <a:spcPct val="107000"/>
              </a:lnSpc>
              <a:spcBef>
                <a:spcPts val="0"/>
              </a:spcBef>
              <a:spcAft>
                <a:spcPts val="800"/>
              </a:spcAft>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Gouvernement du Canada (2018). Au sujet du vapotage. Repéré à la page : </a:t>
            </a: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https://www.canada.ca/fr/sante-canada/services/tabagisme-et-tabac/vapotage.html</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114300" marR="0" indent="-342900">
              <a:lnSpc>
                <a:spcPct val="107000"/>
              </a:lnSpc>
              <a:spcBef>
                <a:spcPts val="0"/>
              </a:spcBef>
              <a:spcAft>
                <a:spcPts val="800"/>
              </a:spcAft>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Centers for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Disease</a:t>
            </a:r>
            <a:r>
              <a:rPr lang="fr-FR" sz="1800" dirty="0">
                <a:effectLst/>
                <a:latin typeface="Calibri" panose="020F0502020204030204" pitchFamily="34" charset="0"/>
                <a:ea typeface="Calibri" panose="020F0502020204030204" pitchFamily="34" charset="0"/>
                <a:cs typeface="Times New Roman" panose="02020603050405020304" pitchFamily="18" charset="0"/>
              </a:rPr>
              <a:t> Control and Prevention. E-cigarettes or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vaping</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products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visual</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dictionary</a:t>
            </a:r>
            <a:r>
              <a:rPr lang="fr-FR" sz="1800" dirty="0">
                <a:effectLst/>
                <a:latin typeface="Calibri" panose="020F0502020204030204" pitchFamily="34" charset="0"/>
                <a:ea typeface="Calibri" panose="020F0502020204030204" pitchFamily="34" charset="0"/>
                <a:cs typeface="Times New Roman" panose="02020603050405020304" pitchFamily="18" charset="0"/>
              </a:rPr>
              <a:t>. Repéré à la page : </a:t>
            </a: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rId4"/>
              </a:rPr>
              <a:t>https://www.cdc.gov/tobacco/basic_information/e-cigarettes/pdfs/ecigarette-or-vaping-products-visual-dictionary-508.pdf</a:t>
            </a:r>
            <a:r>
              <a:rPr lang="fr-FR" sz="1800" dirty="0">
                <a:effectLst/>
                <a:latin typeface="Calibri" panose="020F0502020204030204" pitchFamily="34" charset="0"/>
                <a:ea typeface="Calibri" panose="020F0502020204030204" pitchFamily="34" charset="0"/>
                <a:cs typeface="Times New Roman" panose="02020603050405020304" pitchFamily="18" charset="0"/>
              </a:rPr>
              <a:t> (seulement en anglais)  </a:t>
            </a:r>
          </a:p>
          <a:p>
            <a:pPr marL="114300" marR="0" indent="-342900">
              <a:lnSpc>
                <a:spcPct val="107000"/>
              </a:lnSpc>
              <a:spcBef>
                <a:spcPts val="0"/>
              </a:spcBef>
              <a:spcAft>
                <a:spcPts val="800"/>
              </a:spcAft>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Gouvernement du Canada. Vapotage : le fonctionnement (infographie). Repéré à la page : </a:t>
            </a: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rId5"/>
              </a:rPr>
              <a:t>https://www.canada.ca/fr/services/sante/publications/vie-saine/vapotage-fonctionnement-infographie.html</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114300" marR="0" indent="-342900">
              <a:lnSpc>
                <a:spcPct val="107000"/>
              </a:lnSpc>
              <a:spcBef>
                <a:spcPts val="0"/>
              </a:spcBef>
              <a:spcAft>
                <a:spcPts val="800"/>
              </a:spcAft>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Cheng, T. (2014). Chemical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evaluation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 of e-cigarettes. Repéré à la page : </a:t>
            </a: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rId6"/>
              </a:rPr>
              <a:t>https://www.ncbi.nlm.nih.gov/pmc/articles/PMC3995255/</a:t>
            </a:r>
            <a:r>
              <a:rPr lang="fr-FR" sz="1800" dirty="0">
                <a:effectLst/>
                <a:latin typeface="Calibri" panose="020F0502020204030204" pitchFamily="34" charset="0"/>
                <a:ea typeface="Calibri" panose="020F0502020204030204" pitchFamily="34" charset="0"/>
                <a:cs typeface="Times New Roman" panose="02020603050405020304" pitchFamily="18" charset="0"/>
              </a:rPr>
              <a:t> (seulement en anglais)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230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08BB-7778-8C9C-85EA-D2C87BB2349B}"/>
              </a:ext>
            </a:extLst>
          </p:cNvPr>
          <p:cNvSpPr>
            <a:spLocks noGrp="1"/>
          </p:cNvSpPr>
          <p:nvPr>
            <p:ph type="title"/>
          </p:nvPr>
        </p:nvSpPr>
        <p:spPr/>
        <p:txBody>
          <a:bodyPr/>
          <a:lstStyle/>
          <a:p>
            <a:r>
              <a:rPr lang="en-US" dirty="0" err="1"/>
              <a:t>Références</a:t>
            </a:r>
            <a:endParaRPr lang="en-CA" dirty="0"/>
          </a:p>
        </p:txBody>
      </p:sp>
      <p:sp>
        <p:nvSpPr>
          <p:cNvPr id="5" name="Content Placeholder 4">
            <a:extLst>
              <a:ext uri="{FF2B5EF4-FFF2-40B4-BE49-F238E27FC236}">
                <a16:creationId xmlns:a16="http://schemas.microsoft.com/office/drawing/2014/main" id="{DAFA3819-ABCE-335B-3051-E609A3CFA638}"/>
              </a:ext>
            </a:extLst>
          </p:cNvPr>
          <p:cNvSpPr>
            <a:spLocks noGrp="1"/>
          </p:cNvSpPr>
          <p:nvPr>
            <p:ph idx="1"/>
          </p:nvPr>
        </p:nvSpPr>
        <p:spPr>
          <a:xfrm>
            <a:off x="1371600" y="1825626"/>
            <a:ext cx="9982200" cy="4384674"/>
          </a:xfrm>
        </p:spPr>
        <p:txBody>
          <a:bodyPr>
            <a:normAutofit/>
          </a:bodyPr>
          <a:lstStyle/>
          <a:p>
            <a:pPr marL="114300" marR="0" indent="-342900">
              <a:lnSpc>
                <a:spcPct val="107000"/>
              </a:lnSpc>
              <a:spcBef>
                <a:spcPts val="0"/>
              </a:spcBef>
              <a:spcAft>
                <a:spcPts val="800"/>
              </a:spcAft>
              <a:buFont typeface="+mj-lt"/>
              <a:buAutoNum type="arabicPeriod" startAt="5"/>
            </a:pPr>
            <a:r>
              <a:rPr lang="en-US" sz="1800" dirty="0">
                <a:effectLst/>
                <a:latin typeface="Calibri" panose="020F0502020204030204" pitchFamily="34" charset="0"/>
                <a:ea typeface="Calibri" panose="020F0502020204030204" pitchFamily="34" charset="0"/>
                <a:cs typeface="Times New Roman" panose="02020603050405020304" pitchFamily="18" charset="0"/>
              </a:rPr>
              <a:t>National Academies of Sciences, Engineering, and Medicine (2018). Public health consequences of e-cigarettes.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Repéré</a:t>
            </a:r>
            <a:r>
              <a:rPr lang="en-US" sz="1800" dirty="0">
                <a:effectLst/>
                <a:latin typeface="Calibri" panose="020F0502020204030204" pitchFamily="34" charset="0"/>
                <a:ea typeface="Calibri" panose="020F0502020204030204" pitchFamily="34" charset="0"/>
                <a:cs typeface="Times New Roman" panose="02020603050405020304" pitchFamily="18" charset="0"/>
              </a:rPr>
              <a:t> à la page :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https://www.ncbi.nlm.nih.gov/books/NBK507171/</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seulement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anglais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114300" marR="0" indent="-342900">
              <a:lnSpc>
                <a:spcPct val="107000"/>
              </a:lnSpc>
              <a:spcBef>
                <a:spcPts val="0"/>
              </a:spcBef>
              <a:spcAft>
                <a:spcPts val="800"/>
              </a:spcAft>
              <a:buFont typeface="+mj-lt"/>
              <a:buAutoNum type="arabicPeriod" startAt="5"/>
            </a:pPr>
            <a:r>
              <a:rPr lang="en-US" sz="1800" dirty="0">
                <a:effectLst/>
                <a:latin typeface="Calibri" panose="020F0502020204030204" pitchFamily="34" charset="0"/>
                <a:ea typeface="Calibri" panose="020F0502020204030204" pitchFamily="34" charset="0"/>
                <a:cs typeface="Times New Roman" panose="02020603050405020304" pitchFamily="18" charset="0"/>
              </a:rPr>
              <a:t>Buettner-Schmidt, K., Miller, D., Balasubramanian, N. (2016). Electronic cigarette refill liquids.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Repéré</a:t>
            </a:r>
            <a:r>
              <a:rPr lang="en-US" sz="1800" dirty="0">
                <a:effectLst/>
                <a:latin typeface="Calibri" panose="020F0502020204030204" pitchFamily="34" charset="0"/>
                <a:ea typeface="Calibri" panose="020F0502020204030204" pitchFamily="34" charset="0"/>
                <a:cs typeface="Times New Roman" panose="02020603050405020304" pitchFamily="18" charset="0"/>
              </a:rPr>
              <a:t> à la page :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https://nebraska.pure.elsevier.com/en/publications/electronic-cigarette-refill-liquids-child-resistant-packaging-nic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seulement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anglais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114300" marR="0" indent="-342900">
              <a:lnSpc>
                <a:spcPct val="107000"/>
              </a:lnSpc>
              <a:spcBef>
                <a:spcPts val="0"/>
              </a:spcBef>
              <a:spcAft>
                <a:spcPts val="800"/>
              </a:spcAft>
              <a:buFont typeface="+mj-lt"/>
              <a:buAutoNum type="arabicPeriod" startAt="5"/>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Hutzler</a:t>
            </a:r>
            <a:r>
              <a:rPr lang="en-US" sz="1800" dirty="0">
                <a:effectLst/>
                <a:latin typeface="Calibri" panose="020F0502020204030204" pitchFamily="34" charset="0"/>
                <a:ea typeface="Calibri" panose="020F0502020204030204" pitchFamily="34" charset="0"/>
                <a:cs typeface="Times New Roman" panose="02020603050405020304" pitchFamily="18" charset="0"/>
              </a:rPr>
              <a:t>, 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Paschke</a:t>
            </a:r>
            <a:r>
              <a:rPr lang="en-US" sz="1800" dirty="0">
                <a:effectLst/>
                <a:latin typeface="Calibri" panose="020F0502020204030204" pitchFamily="34" charset="0"/>
                <a:ea typeface="Calibri" panose="020F0502020204030204" pitchFamily="34" charset="0"/>
                <a:cs typeface="Times New Roman" panose="02020603050405020304" pitchFamily="18" charset="0"/>
              </a:rPr>
              <a:t>, 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Kruschinski</a:t>
            </a:r>
            <a:r>
              <a:rPr lang="en-US" sz="1800" dirty="0">
                <a:effectLst/>
                <a:latin typeface="Calibri" panose="020F0502020204030204" pitchFamily="34" charset="0"/>
                <a:ea typeface="Calibri" panose="020F0502020204030204" pitchFamily="34" charset="0"/>
                <a:cs typeface="Times New Roman" panose="02020603050405020304" pitchFamily="18" charset="0"/>
              </a:rPr>
              <a:t>, 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Henkler</a:t>
            </a:r>
            <a:r>
              <a:rPr lang="en-US" sz="1800" dirty="0">
                <a:effectLst/>
                <a:latin typeface="Calibri" panose="020F0502020204030204" pitchFamily="34" charset="0"/>
                <a:ea typeface="Calibri" panose="020F0502020204030204" pitchFamily="34" charset="0"/>
                <a:cs typeface="Times New Roman" panose="02020603050405020304" pitchFamily="18" charset="0"/>
              </a:rPr>
              <a:t>, F., Hahn, J.,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Luch</a:t>
            </a:r>
            <a:r>
              <a:rPr lang="en-US" sz="1800" dirty="0">
                <a:effectLst/>
                <a:latin typeface="Calibri" panose="020F0502020204030204" pitchFamily="34" charset="0"/>
                <a:ea typeface="Calibri" panose="020F0502020204030204" pitchFamily="34" charset="0"/>
                <a:cs typeface="Times New Roman" panose="02020603050405020304" pitchFamily="18" charset="0"/>
              </a:rPr>
              <a:t>, A. (2014). Chemical hazards present in liquids and vapors of electronic cigarettes.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Repéré</a:t>
            </a:r>
            <a:r>
              <a:rPr lang="en-US" sz="1800" dirty="0">
                <a:effectLst/>
                <a:latin typeface="Calibri" panose="020F0502020204030204" pitchFamily="34" charset="0"/>
                <a:ea typeface="Calibri" panose="020F0502020204030204" pitchFamily="34" charset="0"/>
                <a:cs typeface="Times New Roman" panose="02020603050405020304" pitchFamily="18" charset="0"/>
              </a:rPr>
              <a:t> à la page :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4"/>
              </a:rPr>
              <a:t>https://www.ncbi.nlm.nih.gov/pubmed/24958024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seulement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anglais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114300" marR="0" indent="-342900">
              <a:lnSpc>
                <a:spcPct val="107000"/>
              </a:lnSpc>
              <a:spcBef>
                <a:spcPts val="0"/>
              </a:spcBef>
              <a:spcAft>
                <a:spcPts val="800"/>
              </a:spcAft>
              <a:buFont typeface="+mj-lt"/>
              <a:buAutoNum type="arabicPeriod" startAt="5"/>
            </a:pPr>
            <a:r>
              <a:rPr lang="en-US" sz="1800" dirty="0">
                <a:effectLst/>
                <a:latin typeface="Calibri" panose="020F0502020204030204" pitchFamily="34" charset="0"/>
                <a:ea typeface="Calibri" panose="020F0502020204030204" pitchFamily="34" charset="0"/>
                <a:cs typeface="Times New Roman" panose="02020603050405020304" pitchFamily="18" charset="0"/>
              </a:rPr>
              <a:t>American Lung Association (2020).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Qu'y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a-t-il dans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une</a:t>
            </a:r>
            <a:r>
              <a:rPr lang="en-US" sz="1800" dirty="0">
                <a:effectLst/>
                <a:latin typeface="Calibri" panose="020F0502020204030204" pitchFamily="34" charset="0"/>
                <a:ea typeface="Calibri" panose="020F0502020204030204" pitchFamily="34" charset="0"/>
                <a:cs typeface="Times New Roman" panose="02020603050405020304" pitchFamily="18" charset="0"/>
              </a:rPr>
              <a:t> cigarette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électronique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Repéré</a:t>
            </a:r>
            <a:r>
              <a:rPr lang="en-US" sz="1800" dirty="0">
                <a:effectLst/>
                <a:latin typeface="Calibri" panose="020F0502020204030204" pitchFamily="34" charset="0"/>
                <a:ea typeface="Calibri" panose="020F0502020204030204" pitchFamily="34" charset="0"/>
                <a:cs typeface="Times New Roman" panose="02020603050405020304" pitchFamily="18" charset="0"/>
              </a:rPr>
              <a:t> à la page :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5"/>
              </a:rPr>
              <a:t>https://www.lung.org/quit-smoking/e-cigarettes-vaping/whats-in-an-e-cigarette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81786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08BB-7778-8C9C-85EA-D2C87BB2349B}"/>
              </a:ext>
            </a:extLst>
          </p:cNvPr>
          <p:cNvSpPr>
            <a:spLocks noGrp="1"/>
          </p:cNvSpPr>
          <p:nvPr>
            <p:ph type="title"/>
          </p:nvPr>
        </p:nvSpPr>
        <p:spPr/>
        <p:txBody>
          <a:bodyPr/>
          <a:lstStyle/>
          <a:p>
            <a:r>
              <a:rPr lang="en-US" dirty="0" err="1"/>
              <a:t>Références</a:t>
            </a:r>
            <a:endParaRPr lang="en-CA" dirty="0"/>
          </a:p>
        </p:txBody>
      </p:sp>
      <p:sp>
        <p:nvSpPr>
          <p:cNvPr id="5" name="Content Placeholder 4">
            <a:extLst>
              <a:ext uri="{FF2B5EF4-FFF2-40B4-BE49-F238E27FC236}">
                <a16:creationId xmlns:a16="http://schemas.microsoft.com/office/drawing/2014/main" id="{DAFA3819-ABCE-335B-3051-E609A3CFA638}"/>
              </a:ext>
            </a:extLst>
          </p:cNvPr>
          <p:cNvSpPr>
            <a:spLocks noGrp="1"/>
          </p:cNvSpPr>
          <p:nvPr>
            <p:ph idx="1"/>
          </p:nvPr>
        </p:nvSpPr>
        <p:spPr>
          <a:xfrm>
            <a:off x="1371600" y="1825626"/>
            <a:ext cx="9982200" cy="4384674"/>
          </a:xfrm>
        </p:spPr>
        <p:txBody>
          <a:bodyPr>
            <a:normAutofit/>
          </a:bodyPr>
          <a:lstStyle/>
          <a:p>
            <a:pPr marL="114300" marR="0" indent="-342900">
              <a:lnSpc>
                <a:spcPct val="107000"/>
              </a:lnSpc>
              <a:spcBef>
                <a:spcPts val="0"/>
              </a:spcBef>
              <a:spcAft>
                <a:spcPts val="800"/>
              </a:spcAft>
              <a:buFont typeface="+mj-lt"/>
              <a:buAutoNum type="arabicPeriod" startAt="9"/>
            </a:pPr>
            <a:r>
              <a:rPr lang="fr-FR" sz="1800" dirty="0">
                <a:effectLst/>
                <a:latin typeface="Calibri" panose="020F0502020204030204" pitchFamily="34" charset="0"/>
                <a:ea typeface="Calibri" panose="020F0502020204030204" pitchFamily="34" charset="0"/>
                <a:cs typeface="Times New Roman" panose="02020603050405020304" pitchFamily="18" charset="0"/>
              </a:rPr>
              <a:t>Gouvernement du Canada (2019). Les risques du vapotage. Repéré à la page : </a:t>
            </a: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https://www.canada.ca/fr/sante-canada/services/tabagisme-et-tabac/vapotage/risques.html</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114300" marR="0" indent="-342900">
              <a:lnSpc>
                <a:spcPct val="107000"/>
              </a:lnSpc>
              <a:spcBef>
                <a:spcPts val="0"/>
              </a:spcBef>
              <a:spcAft>
                <a:spcPts val="800"/>
              </a:spcAft>
              <a:buFont typeface="+mj-lt"/>
              <a:buAutoNum type="arabicPeriod" startAt="9"/>
            </a:pPr>
            <a:r>
              <a:rPr lang="fr-FR" sz="1800" dirty="0">
                <a:effectLst/>
                <a:latin typeface="Calibri" panose="020F0502020204030204" pitchFamily="34" charset="0"/>
                <a:ea typeface="Calibri" panose="020F0502020204030204" pitchFamily="34" charset="0"/>
                <a:cs typeface="Times New Roman" panose="02020603050405020304" pitchFamily="18" charset="0"/>
              </a:rPr>
              <a:t>Centre for Addiction and Mental Health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n.d</a:t>
            </a:r>
            <a:r>
              <a:rPr lang="fr-FR" sz="1800" dirty="0">
                <a:effectLst/>
                <a:latin typeface="Calibri" panose="020F0502020204030204" pitchFamily="34" charset="0"/>
                <a:ea typeface="Calibri" panose="020F0502020204030204" pitchFamily="34" charset="0"/>
                <a:cs typeface="Times New Roman" panose="02020603050405020304" pitchFamily="18" charset="0"/>
              </a:rPr>
              <a:t>). As e-cigarettes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evolve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researchers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track</a:t>
            </a:r>
            <a:r>
              <a:rPr lang="fr-FR" sz="1800" dirty="0">
                <a:effectLst/>
                <a:latin typeface="Calibri" panose="020F0502020204030204" pitchFamily="34" charset="0"/>
                <a:ea typeface="Calibri" panose="020F0502020204030204" pitchFamily="34" charset="0"/>
                <a:cs typeface="Times New Roman" panose="02020603050405020304" pitchFamily="18" charset="0"/>
              </a:rPr>
              <a:t> a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moving</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target</a:t>
            </a:r>
            <a:r>
              <a:rPr lang="fr-FR" sz="1800" dirty="0">
                <a:effectLst/>
                <a:latin typeface="Calibri" panose="020F0502020204030204" pitchFamily="34" charset="0"/>
                <a:ea typeface="Calibri" panose="020F0502020204030204" pitchFamily="34" charset="0"/>
                <a:cs typeface="Times New Roman" panose="02020603050405020304" pitchFamily="18" charset="0"/>
              </a:rPr>
              <a:t>. Repéré à la page : </a:t>
            </a: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https://www.camh.ca/en/camh-news-and-stories/ecigarettes</a:t>
            </a:r>
            <a:r>
              <a:rPr lang="fr-FR" sz="1800" dirty="0">
                <a:effectLst/>
                <a:latin typeface="Calibri" panose="020F0502020204030204" pitchFamily="34" charset="0"/>
                <a:ea typeface="Calibri" panose="020F0502020204030204" pitchFamily="34" charset="0"/>
                <a:cs typeface="Times New Roman" panose="02020603050405020304" pitchFamily="18" charset="0"/>
              </a:rPr>
              <a:t> (seulement en anglais)    </a:t>
            </a:r>
          </a:p>
          <a:p>
            <a:pPr marL="114300" marR="0" indent="-342900">
              <a:lnSpc>
                <a:spcPct val="107000"/>
              </a:lnSpc>
              <a:spcBef>
                <a:spcPts val="0"/>
              </a:spcBef>
              <a:spcAft>
                <a:spcPts val="800"/>
              </a:spcAft>
              <a:buFont typeface="+mj-lt"/>
              <a:buAutoNum type="arabicPeriod" startAt="9"/>
            </a:pPr>
            <a:r>
              <a:rPr lang="fr-FR" sz="1800" dirty="0">
                <a:effectLst/>
                <a:latin typeface="Calibri" panose="020F0502020204030204" pitchFamily="34" charset="0"/>
                <a:ea typeface="Calibri" panose="020F0502020204030204" pitchFamily="34" charset="0"/>
                <a:cs typeface="Times New Roman" panose="02020603050405020304" pitchFamily="18" charset="0"/>
              </a:rPr>
              <a:t>Bureau de santé du district de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Simcoe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Muskoka</a:t>
            </a:r>
            <a:r>
              <a:rPr lang="fr-FR" sz="1800" dirty="0">
                <a:effectLst/>
                <a:latin typeface="Calibri" panose="020F0502020204030204" pitchFamily="34" charset="0"/>
                <a:ea typeface="Calibri" panose="020F0502020204030204" pitchFamily="34" charset="0"/>
                <a:cs typeface="Times New Roman" panose="02020603050405020304" pitchFamily="18" charset="0"/>
              </a:rPr>
              <a:t>. (2020). Pas une expérience: EFFETS SUR LA SANTÉ. Repéré à la page : </a:t>
            </a: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rId4"/>
              </a:rPr>
              <a:t>https://www.pasuneexperience.ca/effets-sur-la-sante/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114300" marR="0" indent="-342900">
              <a:lnSpc>
                <a:spcPct val="107000"/>
              </a:lnSpc>
              <a:spcBef>
                <a:spcPts val="0"/>
              </a:spcBef>
              <a:spcAft>
                <a:spcPts val="800"/>
              </a:spcAft>
              <a:buFont typeface="+mj-lt"/>
              <a:buAutoNum type="arabicPeriod" startAt="9"/>
            </a:pPr>
            <a:r>
              <a:rPr lang="fr-FR" sz="1800" dirty="0">
                <a:effectLst/>
                <a:latin typeface="Calibri" panose="020F0502020204030204" pitchFamily="34" charset="0"/>
                <a:ea typeface="Calibri" panose="020F0502020204030204" pitchFamily="34" charset="0"/>
                <a:cs typeface="Times New Roman" panose="02020603050405020304" pitchFamily="18" charset="0"/>
              </a:rPr>
              <a:t>Agence de protection et de promotion de la santé (Santé publique Ontario), Hui-Chih Wu J. Résumé de preuves évidentes : Retombées sur les maladies transmissibles du partage des cigarettes électroniques avec embouts buccaux. Toronto ON : Imprimeur de la Reine pour l’Ontario; 2014. </a:t>
            </a:r>
          </a:p>
        </p:txBody>
      </p:sp>
    </p:spTree>
    <p:extLst>
      <p:ext uri="{BB962C8B-B14F-4D97-AF65-F5344CB8AC3E}">
        <p14:creationId xmlns:p14="http://schemas.microsoft.com/office/powerpoint/2010/main" val="314922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08BB-7778-8C9C-85EA-D2C87BB2349B}"/>
              </a:ext>
            </a:extLst>
          </p:cNvPr>
          <p:cNvSpPr>
            <a:spLocks noGrp="1"/>
          </p:cNvSpPr>
          <p:nvPr>
            <p:ph type="title"/>
          </p:nvPr>
        </p:nvSpPr>
        <p:spPr/>
        <p:txBody>
          <a:bodyPr/>
          <a:lstStyle/>
          <a:p>
            <a:r>
              <a:rPr lang="en-US" dirty="0" err="1"/>
              <a:t>Références</a:t>
            </a:r>
            <a:endParaRPr lang="en-CA" dirty="0"/>
          </a:p>
        </p:txBody>
      </p:sp>
      <p:sp>
        <p:nvSpPr>
          <p:cNvPr id="5" name="Content Placeholder 4">
            <a:extLst>
              <a:ext uri="{FF2B5EF4-FFF2-40B4-BE49-F238E27FC236}">
                <a16:creationId xmlns:a16="http://schemas.microsoft.com/office/drawing/2014/main" id="{DAFA3819-ABCE-335B-3051-E609A3CFA638}"/>
              </a:ext>
            </a:extLst>
          </p:cNvPr>
          <p:cNvSpPr>
            <a:spLocks noGrp="1"/>
          </p:cNvSpPr>
          <p:nvPr>
            <p:ph idx="1"/>
          </p:nvPr>
        </p:nvSpPr>
        <p:spPr>
          <a:xfrm>
            <a:off x="1371600" y="1825626"/>
            <a:ext cx="9982200" cy="4384674"/>
          </a:xfrm>
        </p:spPr>
        <p:txBody>
          <a:bodyPr>
            <a:normAutofit/>
          </a:bodyPr>
          <a:lstStyle/>
          <a:p>
            <a:pPr marL="114300" marR="0" indent="-342900">
              <a:lnSpc>
                <a:spcPct val="107000"/>
              </a:lnSpc>
              <a:spcBef>
                <a:spcPts val="0"/>
              </a:spcBef>
              <a:spcAft>
                <a:spcPts val="800"/>
              </a:spcAft>
              <a:buFont typeface="+mj-lt"/>
              <a:buAutoNum type="arabicPeriod" startAt="13"/>
            </a:pPr>
            <a:r>
              <a:rPr lang="en-US" sz="18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 (2022). Quick Facts on the Risks of E-cigarettes for Kids, Teens, and Young Adults.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Repéré</a:t>
            </a:r>
            <a:r>
              <a:rPr lang="en-US" sz="1800" dirty="0">
                <a:effectLst/>
                <a:latin typeface="Calibri" panose="020F0502020204030204" pitchFamily="34" charset="0"/>
                <a:ea typeface="Calibri" panose="020F0502020204030204" pitchFamily="34" charset="0"/>
                <a:cs typeface="Times New Roman" panose="02020603050405020304" pitchFamily="18" charset="0"/>
              </a:rPr>
              <a:t> à la page :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https://www.cdc.gov/tobacco/basic_information/e-cigarettes/Quick-Facts-on-the-Risks-of-E-cigarettes-for-Kids-Teens-and-Young-Adults.html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seulement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anglais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114300" marR="0" indent="-342900">
              <a:lnSpc>
                <a:spcPct val="107000"/>
              </a:lnSpc>
              <a:spcBef>
                <a:spcPts val="0"/>
              </a:spcBef>
              <a:spcAft>
                <a:spcPts val="800"/>
              </a:spcAft>
              <a:buFont typeface="+mj-lt"/>
              <a:buAutoNum type="arabicPeriod" startAt="13"/>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Gouvernement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du Canada (2013).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Dépendance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à la nicotine.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Repéré</a:t>
            </a:r>
            <a:r>
              <a:rPr lang="en-US" sz="1800" dirty="0">
                <a:effectLst/>
                <a:latin typeface="Calibri" panose="020F0502020204030204" pitchFamily="34" charset="0"/>
                <a:ea typeface="Calibri" panose="020F0502020204030204" pitchFamily="34" charset="0"/>
                <a:cs typeface="Times New Roman" panose="02020603050405020304" pitchFamily="18" charset="0"/>
              </a:rPr>
              <a:t> à la page :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https://www.canada.ca/fr/sante-canada/services/tabagisme-et-tabac/effets-tabagisme/tabagisme-et-votre-organisme/dependance-nicotine.html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114300" marR="0" indent="-342900">
              <a:lnSpc>
                <a:spcPct val="107000"/>
              </a:lnSpc>
              <a:spcBef>
                <a:spcPts val="0"/>
              </a:spcBef>
              <a:spcAft>
                <a:spcPts val="800"/>
              </a:spcAft>
              <a:buFont typeface="+mj-lt"/>
              <a:buAutoNum type="arabicPeriod" startAt="13"/>
            </a:pPr>
            <a:r>
              <a:rPr lang="en-US" sz="18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 (2011). NICOTINE: Systemic agent.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Repéré</a:t>
            </a:r>
            <a:r>
              <a:rPr lang="en-US" sz="1800" dirty="0">
                <a:effectLst/>
                <a:latin typeface="Calibri" panose="020F0502020204030204" pitchFamily="34" charset="0"/>
                <a:ea typeface="Calibri" panose="020F0502020204030204" pitchFamily="34" charset="0"/>
                <a:cs typeface="Times New Roman" panose="02020603050405020304" pitchFamily="18" charset="0"/>
              </a:rPr>
              <a:t> à la page :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4"/>
              </a:rPr>
              <a:t>https://www.cdc.gov/niosh/ershdb/emergencyresponsecard_29750028.html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seulement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anglais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114300" marR="0" indent="-342900">
              <a:lnSpc>
                <a:spcPct val="107000"/>
              </a:lnSpc>
              <a:spcBef>
                <a:spcPts val="0"/>
              </a:spcBef>
              <a:spcAft>
                <a:spcPts val="800"/>
              </a:spcAft>
              <a:buFont typeface="+mj-lt"/>
              <a:buAutoNum type="arabicPeriod" startAt="13"/>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Addiction Prevention Coalition (2021). Marketing To The Youth Of America: How Big Tobacco Leveraged Advertising To Reach Young People.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Repéré</a:t>
            </a:r>
            <a:r>
              <a:rPr lang="en-US" sz="1800" dirty="0">
                <a:effectLst/>
                <a:latin typeface="Calibri" panose="020F0502020204030204" pitchFamily="34" charset="0"/>
                <a:ea typeface="Calibri" panose="020F0502020204030204" pitchFamily="34" charset="0"/>
                <a:cs typeface="Times New Roman" panose="02020603050405020304" pitchFamily="18" charset="0"/>
              </a:rPr>
              <a:t> à la page :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5"/>
              </a:rPr>
              <a:t>https://apcbham.org/2021/01/11/marketing-to-the-youth-of-america-how-big-tobacco-leveraged-advertising-to-reach-young-people/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seulement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anglais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4642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677" y="1690690"/>
            <a:ext cx="3751328" cy="4262368"/>
          </a:xfrm>
          <a:prstGeom prst="rect">
            <a:avLst/>
          </a:prstGeom>
        </p:spPr>
      </p:pic>
      <p:sp>
        <p:nvSpPr>
          <p:cNvPr id="5" name="Title 4">
            <a:extLst>
              <a:ext uri="{FF2B5EF4-FFF2-40B4-BE49-F238E27FC236}">
                <a16:creationId xmlns:a16="http://schemas.microsoft.com/office/drawing/2014/main" id="{075C9B51-902B-9A99-7A0F-EAE3068603C6}"/>
              </a:ext>
            </a:extLst>
          </p:cNvPr>
          <p:cNvSpPr>
            <a:spLocks noGrp="1"/>
          </p:cNvSpPr>
          <p:nvPr>
            <p:ph type="title"/>
          </p:nvPr>
        </p:nvSpPr>
        <p:spPr>
          <a:xfrm>
            <a:off x="1371600" y="365127"/>
            <a:ext cx="8702842" cy="1325563"/>
          </a:xfrm>
        </p:spPr>
        <p:txBody>
          <a:bodyPr>
            <a:normAutofit/>
          </a:bodyPr>
          <a:lstStyle/>
          <a:p>
            <a:r>
              <a:rPr lang="fr-FR" dirty="0"/>
              <a:t>Les cigarettes électroniques et les produits de vapotage</a:t>
            </a:r>
            <a:endParaRPr lang="en-CA" dirty="0"/>
          </a:p>
        </p:txBody>
      </p:sp>
      <p:pic>
        <p:nvPicPr>
          <p:cNvPr id="10" name="Picture 9" descr="Background pattern&#10;&#10;Description automatically generated">
            <a:extLst>
              <a:ext uri="{FF2B5EF4-FFF2-40B4-BE49-F238E27FC236}">
                <a16:creationId xmlns:a16="http://schemas.microsoft.com/office/drawing/2014/main" id="{ADF3C46F-686A-B006-9A0D-4EA4003D0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8298" y="3308609"/>
            <a:ext cx="519620" cy="2446294"/>
          </a:xfrm>
          <a:prstGeom prst="rect">
            <a:avLst/>
          </a:prstGeom>
        </p:spPr>
      </p:pic>
    </p:spTree>
    <p:extLst>
      <p:ext uri="{BB962C8B-B14F-4D97-AF65-F5344CB8AC3E}">
        <p14:creationId xmlns:p14="http://schemas.microsoft.com/office/powerpoint/2010/main" val="1896869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08BB-7778-8C9C-85EA-D2C87BB2349B}"/>
              </a:ext>
            </a:extLst>
          </p:cNvPr>
          <p:cNvSpPr>
            <a:spLocks noGrp="1"/>
          </p:cNvSpPr>
          <p:nvPr>
            <p:ph type="title"/>
          </p:nvPr>
        </p:nvSpPr>
        <p:spPr/>
        <p:txBody>
          <a:bodyPr/>
          <a:lstStyle/>
          <a:p>
            <a:r>
              <a:rPr lang="en-US" dirty="0" err="1"/>
              <a:t>Références</a:t>
            </a:r>
            <a:endParaRPr lang="en-CA" dirty="0"/>
          </a:p>
        </p:txBody>
      </p:sp>
      <p:sp>
        <p:nvSpPr>
          <p:cNvPr id="5" name="Content Placeholder 4">
            <a:extLst>
              <a:ext uri="{FF2B5EF4-FFF2-40B4-BE49-F238E27FC236}">
                <a16:creationId xmlns:a16="http://schemas.microsoft.com/office/drawing/2014/main" id="{DAFA3819-ABCE-335B-3051-E609A3CFA638}"/>
              </a:ext>
            </a:extLst>
          </p:cNvPr>
          <p:cNvSpPr>
            <a:spLocks noGrp="1"/>
          </p:cNvSpPr>
          <p:nvPr>
            <p:ph idx="1"/>
          </p:nvPr>
        </p:nvSpPr>
        <p:spPr>
          <a:xfrm>
            <a:off x="1371600" y="1825626"/>
            <a:ext cx="9982200" cy="4384674"/>
          </a:xfrm>
        </p:spPr>
        <p:txBody>
          <a:bodyPr>
            <a:normAutofit/>
          </a:bodyPr>
          <a:lstStyle/>
          <a:p>
            <a:pPr marL="114300" marR="0" indent="-342900">
              <a:lnSpc>
                <a:spcPct val="107000"/>
              </a:lnSpc>
              <a:spcBef>
                <a:spcPts val="0"/>
              </a:spcBef>
              <a:spcAft>
                <a:spcPts val="800"/>
              </a:spcAft>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Dai X,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Gakidou</a:t>
            </a:r>
            <a:r>
              <a:rPr lang="en-US" sz="1800" dirty="0">
                <a:effectLst/>
                <a:latin typeface="Calibri" panose="020F0502020204030204" pitchFamily="34" charset="0"/>
                <a:ea typeface="Calibri" panose="020F0502020204030204" pitchFamily="34" charset="0"/>
                <a:cs typeface="Times New Roman" panose="02020603050405020304" pitchFamily="18" charset="0"/>
              </a:rPr>
              <a:t> E, Lopez AD (2022). Evolution of the global smoking epidemic over the past half century: strengthening the evidence base for policy action. Tobacco Control 2022;31:129-137.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Repéré</a:t>
            </a:r>
            <a:r>
              <a:rPr lang="en-US" sz="1800" dirty="0">
                <a:effectLst/>
                <a:latin typeface="Calibri" panose="020F0502020204030204" pitchFamily="34" charset="0"/>
                <a:ea typeface="Calibri" panose="020F0502020204030204" pitchFamily="34" charset="0"/>
                <a:cs typeface="Times New Roman" panose="02020603050405020304" pitchFamily="18" charset="0"/>
              </a:rPr>
              <a:t> à la page :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https://tobaccocontrol.bmj.com/content/31/2/129.info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seulement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anglais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114300" marR="0" indent="-342900">
              <a:lnSpc>
                <a:spcPct val="107000"/>
              </a:lnSpc>
              <a:spcBef>
                <a:spcPts val="0"/>
              </a:spcBef>
              <a:spcAft>
                <a:spcPts val="800"/>
              </a:spcAft>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National Center for Chronic Disease Prevention and Health Promotion (US) Office on Smoking and Health (2016). E-Cigarette Use Among Youth and Young Adults: A Report of the Surgeon General [Internet]. Atlanta (GA): Centers for Disease Control and Prevention (US); 2016. Table 1.1, Multinational tobacco companies with e-cigarette brands.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Repéré</a:t>
            </a:r>
            <a:r>
              <a:rPr lang="en-US" sz="1800" dirty="0">
                <a:effectLst/>
                <a:latin typeface="Calibri" panose="020F0502020204030204" pitchFamily="34" charset="0"/>
                <a:ea typeface="Calibri" panose="020F0502020204030204" pitchFamily="34" charset="0"/>
                <a:cs typeface="Times New Roman" panose="02020603050405020304" pitchFamily="18" charset="0"/>
              </a:rPr>
              <a:t> à la page :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https://www.ncbi.nlm.nih.gov/books/NBK538684/table/ch1.tab1/</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seulement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anglais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114300" marR="0" indent="-342900">
              <a:lnSpc>
                <a:spcPct val="107000"/>
              </a:lnSpc>
              <a:spcBef>
                <a:spcPts val="0"/>
              </a:spcBef>
              <a:spcAft>
                <a:spcPts val="800"/>
              </a:spcAft>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Al-Hamdani M, Manly E (2021). Smoking cessation or initiation: The paradox of vaping.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Prev</a:t>
            </a:r>
            <a:r>
              <a:rPr lang="en-US" sz="1800" dirty="0">
                <a:effectLst/>
                <a:latin typeface="Calibri" panose="020F0502020204030204" pitchFamily="34" charset="0"/>
                <a:ea typeface="Calibri" panose="020F0502020204030204" pitchFamily="34" charset="0"/>
                <a:cs typeface="Times New Roman" panose="02020603050405020304" pitchFamily="18" charset="0"/>
              </a:rPr>
              <a:t> Med Rep. Mar 23;22:101363.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doi</a:t>
            </a:r>
            <a:r>
              <a:rPr lang="en-US" sz="1800" dirty="0">
                <a:effectLst/>
                <a:latin typeface="Calibri" panose="020F0502020204030204" pitchFamily="34" charset="0"/>
                <a:ea typeface="Calibri" panose="020F0502020204030204" pitchFamily="34" charset="0"/>
                <a:cs typeface="Times New Roman" panose="02020603050405020304" pitchFamily="18" charset="0"/>
              </a:rPr>
              <a:t>: 10.1016/j.pmedr.2021.101363. PMID: 33868902; PMCID: PMC8044675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seulement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anglais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63195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08BB-7778-8C9C-85EA-D2C87BB2349B}"/>
              </a:ext>
            </a:extLst>
          </p:cNvPr>
          <p:cNvSpPr>
            <a:spLocks noGrp="1"/>
          </p:cNvSpPr>
          <p:nvPr>
            <p:ph type="title"/>
          </p:nvPr>
        </p:nvSpPr>
        <p:spPr/>
        <p:txBody>
          <a:bodyPr/>
          <a:lstStyle/>
          <a:p>
            <a:r>
              <a:rPr lang="en-US" dirty="0" err="1"/>
              <a:t>Références</a:t>
            </a:r>
            <a:endParaRPr lang="en-CA" dirty="0"/>
          </a:p>
        </p:txBody>
      </p:sp>
      <p:sp>
        <p:nvSpPr>
          <p:cNvPr id="5" name="Content Placeholder 4">
            <a:extLst>
              <a:ext uri="{FF2B5EF4-FFF2-40B4-BE49-F238E27FC236}">
                <a16:creationId xmlns:a16="http://schemas.microsoft.com/office/drawing/2014/main" id="{DAFA3819-ABCE-335B-3051-E609A3CFA638}"/>
              </a:ext>
            </a:extLst>
          </p:cNvPr>
          <p:cNvSpPr>
            <a:spLocks noGrp="1"/>
          </p:cNvSpPr>
          <p:nvPr>
            <p:ph idx="1"/>
          </p:nvPr>
        </p:nvSpPr>
        <p:spPr>
          <a:xfrm>
            <a:off x="1371600" y="1825626"/>
            <a:ext cx="9982200" cy="4384674"/>
          </a:xfrm>
        </p:spPr>
        <p:txBody>
          <a:bodyPr>
            <a:normAutofit/>
          </a:bodyPr>
          <a:lstStyle/>
          <a:p>
            <a:pPr marL="114300" marR="0" indent="-342900">
              <a:lnSpc>
                <a:spcPct val="107000"/>
              </a:lnSpc>
              <a:spcBef>
                <a:spcPts val="0"/>
              </a:spcBef>
              <a:spcAft>
                <a:spcPts val="800"/>
              </a:spcAft>
              <a:buFont typeface="+mj-lt"/>
              <a:buAutoNum type="arabicPeriod" startAt="20"/>
            </a:pPr>
            <a:r>
              <a:rPr lang="fr-FR" sz="1800" dirty="0">
                <a:effectLst/>
                <a:latin typeface="Calibri" panose="020F0502020204030204" pitchFamily="34" charset="0"/>
                <a:ea typeface="Calibri" panose="020F0502020204030204" pitchFamily="34" charset="0"/>
                <a:cs typeface="Times New Roman" panose="02020603050405020304" pitchFamily="18" charset="0"/>
              </a:rPr>
              <a:t>Gouvernement du Canada (2020). Santé Canada confirme l’interdiction de la publicité sur les produits de vapotage qui pourrait être vue ou entendue par les jeunes. Repéré à la page : </a:t>
            </a: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https://www.canada.ca/fr/sante-canada/nouvelles/2020/07/sante-canada-confirme-linterdiction-de-la-publicite-sur-les-produits-de-vapotage-qui-pourrait-etre-vue-ou-entendue-par-les-jeunes.html</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114300" marR="0" indent="-342900">
              <a:lnSpc>
                <a:spcPct val="107000"/>
              </a:lnSpc>
              <a:spcBef>
                <a:spcPts val="0"/>
              </a:spcBef>
              <a:spcAft>
                <a:spcPts val="800"/>
              </a:spcAft>
              <a:buFont typeface="+mj-lt"/>
              <a:buAutoNum type="arabicPeriod" startAt="20"/>
            </a:pPr>
            <a:r>
              <a:rPr lang="fr-FR" sz="1800" dirty="0">
                <a:effectLst/>
                <a:latin typeface="Calibri" panose="020F0502020204030204" pitchFamily="34" charset="0"/>
                <a:ea typeface="Calibri" panose="020F0502020204030204" pitchFamily="34" charset="0"/>
                <a:cs typeface="Times New Roman" panose="02020603050405020304" pitchFamily="18" charset="0"/>
              </a:rPr>
              <a:t>Gouvernement de l’Ontario (2017). Loi de 2017 favorisant un Ontario sans fumée. Repéré à la page : https://www.ontario.ca/fr/lois/loi/17s26. </a:t>
            </a:r>
          </a:p>
          <a:p>
            <a:pPr marL="114300" marR="0" indent="-342900">
              <a:lnSpc>
                <a:spcPct val="107000"/>
              </a:lnSpc>
              <a:spcBef>
                <a:spcPts val="0"/>
              </a:spcBef>
              <a:spcAft>
                <a:spcPts val="800"/>
              </a:spcAft>
              <a:buFont typeface="+mj-lt"/>
              <a:buAutoNum type="arabicPeriod" startAt="20"/>
            </a:pPr>
            <a:r>
              <a:rPr lang="fr-FR" sz="1800" dirty="0">
                <a:effectLst/>
                <a:latin typeface="Calibri" panose="020F0502020204030204" pitchFamily="34" charset="0"/>
                <a:ea typeface="Calibri" panose="020F0502020204030204" pitchFamily="34" charset="0"/>
                <a:cs typeface="Times New Roman" panose="02020603050405020304" pitchFamily="18" charset="0"/>
              </a:rPr>
              <a:t>Ministère de la Santé de l’Ontario (2021). Les endroits où vous ne pouvez pas fumer ou vapoter en Ontario. Repéré à la page : </a:t>
            </a: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https://www.ontario.ca/fr/page/les-endroits-ou-vous-ne-pouvez-pas-fumer-ou-vapoter-en-ontario</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114300" marR="0" indent="-342900">
              <a:lnSpc>
                <a:spcPct val="107000"/>
              </a:lnSpc>
              <a:spcBef>
                <a:spcPts val="0"/>
              </a:spcBef>
              <a:spcAft>
                <a:spcPts val="800"/>
              </a:spcAft>
              <a:buFont typeface="+mj-lt"/>
              <a:buAutoNum type="arabicPeriod" startAt="20"/>
            </a:pPr>
            <a:r>
              <a:rPr lang="fr-FR" sz="1800" dirty="0">
                <a:effectLst/>
                <a:latin typeface="Calibri" panose="020F0502020204030204" pitchFamily="34" charset="0"/>
                <a:ea typeface="Calibri" panose="020F0502020204030204" pitchFamily="34" charset="0"/>
                <a:cs typeface="Times New Roman" panose="02020603050405020304" pitchFamily="18" charset="0"/>
              </a:rPr>
              <a:t>Gendarmerie royale du Canada (2018). Drogues illégales. Repéré à la page : </a:t>
            </a: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rId4"/>
              </a:rPr>
              <a:t>https://www.rcmp-grc.gc.ca/cycp-cpcj/dr-al/illd-dill-fra.htm</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83690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18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B5AE-11A9-5412-194A-CB2694EEDF7B}"/>
              </a:ext>
            </a:extLst>
          </p:cNvPr>
          <p:cNvSpPr>
            <a:spLocks noGrp="1"/>
          </p:cNvSpPr>
          <p:nvPr>
            <p:ph type="title"/>
          </p:nvPr>
        </p:nvSpPr>
        <p:spPr/>
        <p:txBody>
          <a:bodyPr/>
          <a:lstStyle/>
          <a:p>
            <a:r>
              <a:rPr lang="fr-FR" dirty="0"/>
              <a:t>Composants d’un dispositif de vapotage :</a:t>
            </a:r>
          </a:p>
        </p:txBody>
      </p:sp>
      <p:pic>
        <p:nvPicPr>
          <p:cNvPr id="6" name="Picture 5">
            <a:extLst>
              <a:ext uri="{FF2B5EF4-FFF2-40B4-BE49-F238E27FC236}">
                <a16:creationId xmlns:a16="http://schemas.microsoft.com/office/drawing/2014/main" id="{4DD00253-AAEF-B69C-41F2-ABDDA53C95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52" t="5952" r="79804" b="24831"/>
          <a:stretch/>
        </p:blipFill>
        <p:spPr>
          <a:xfrm rot="-2880000">
            <a:off x="4887527" y="435255"/>
            <a:ext cx="1074835" cy="6583680"/>
          </a:xfrm>
          <a:prstGeom prst="rect">
            <a:avLst/>
          </a:prstGeom>
        </p:spPr>
      </p:pic>
      <p:sp>
        <p:nvSpPr>
          <p:cNvPr id="7" name="Content Placeholder 2">
            <a:extLst>
              <a:ext uri="{FF2B5EF4-FFF2-40B4-BE49-F238E27FC236}">
                <a16:creationId xmlns:a16="http://schemas.microsoft.com/office/drawing/2014/main" id="{94F85418-915A-5146-BCE2-B49AD2EA5178}"/>
              </a:ext>
            </a:extLst>
          </p:cNvPr>
          <p:cNvSpPr txBox="1">
            <a:spLocks/>
          </p:cNvSpPr>
          <p:nvPr/>
        </p:nvSpPr>
        <p:spPr>
          <a:xfrm>
            <a:off x="4677034" y="1766240"/>
            <a:ext cx="3438885" cy="579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CA" dirty="0" err="1"/>
              <a:t>embout</a:t>
            </a:r>
            <a:r>
              <a:rPr lang="en-CA" dirty="0"/>
              <a:t> buccal</a:t>
            </a:r>
          </a:p>
        </p:txBody>
      </p:sp>
      <p:sp>
        <p:nvSpPr>
          <p:cNvPr id="8" name="Content Placeholder 2">
            <a:extLst>
              <a:ext uri="{FF2B5EF4-FFF2-40B4-BE49-F238E27FC236}">
                <a16:creationId xmlns:a16="http://schemas.microsoft.com/office/drawing/2014/main" id="{0EF6C53E-2700-05D7-60FA-52EC3BA7528E}"/>
              </a:ext>
            </a:extLst>
          </p:cNvPr>
          <p:cNvSpPr txBox="1">
            <a:spLocks/>
          </p:cNvSpPr>
          <p:nvPr/>
        </p:nvSpPr>
        <p:spPr>
          <a:xfrm>
            <a:off x="8115920" y="4641817"/>
            <a:ext cx="1544335" cy="5710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CA" dirty="0"/>
              <a:t>pile</a:t>
            </a:r>
          </a:p>
        </p:txBody>
      </p:sp>
      <p:sp>
        <p:nvSpPr>
          <p:cNvPr id="9" name="Content Placeholder 2">
            <a:extLst>
              <a:ext uri="{FF2B5EF4-FFF2-40B4-BE49-F238E27FC236}">
                <a16:creationId xmlns:a16="http://schemas.microsoft.com/office/drawing/2014/main" id="{D6C0166B-3037-0544-6CBF-7CBB8D064E27}"/>
              </a:ext>
            </a:extLst>
          </p:cNvPr>
          <p:cNvSpPr txBox="1">
            <a:spLocks/>
          </p:cNvSpPr>
          <p:nvPr/>
        </p:nvSpPr>
        <p:spPr>
          <a:xfrm>
            <a:off x="5854632" y="2715551"/>
            <a:ext cx="6209031" cy="6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fr-FR" dirty="0"/>
              <a:t>réservoir (pour la solution liquide)</a:t>
            </a:r>
          </a:p>
        </p:txBody>
      </p:sp>
      <p:sp>
        <p:nvSpPr>
          <p:cNvPr id="10" name="Content Placeholder 2">
            <a:extLst>
              <a:ext uri="{FF2B5EF4-FFF2-40B4-BE49-F238E27FC236}">
                <a16:creationId xmlns:a16="http://schemas.microsoft.com/office/drawing/2014/main" id="{0CBB36D1-DACC-3CE4-7E2C-526F1322F8EC}"/>
              </a:ext>
            </a:extLst>
          </p:cNvPr>
          <p:cNvSpPr txBox="1">
            <a:spLocks/>
          </p:cNvSpPr>
          <p:nvPr/>
        </p:nvSpPr>
        <p:spPr>
          <a:xfrm>
            <a:off x="6885409" y="3692506"/>
            <a:ext cx="3910928" cy="579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CA" dirty="0" err="1"/>
              <a:t>élément</a:t>
            </a:r>
            <a:r>
              <a:rPr lang="en-CA" dirty="0"/>
              <a:t> </a:t>
            </a:r>
            <a:r>
              <a:rPr lang="en-CA" dirty="0" err="1"/>
              <a:t>chauffant</a:t>
            </a:r>
            <a:endParaRPr lang="en-CA" dirty="0"/>
          </a:p>
        </p:txBody>
      </p:sp>
      <p:cxnSp>
        <p:nvCxnSpPr>
          <p:cNvPr id="11" name="Straight Connector 10">
            <a:extLst>
              <a:ext uri="{FF2B5EF4-FFF2-40B4-BE49-F238E27FC236}">
                <a16:creationId xmlns:a16="http://schemas.microsoft.com/office/drawing/2014/main" id="{81505806-A414-9DB2-79E3-4C8FCFA4D810}"/>
              </a:ext>
            </a:extLst>
          </p:cNvPr>
          <p:cNvCxnSpPr/>
          <p:nvPr/>
        </p:nvCxnSpPr>
        <p:spPr>
          <a:xfrm>
            <a:off x="3687973" y="1969546"/>
            <a:ext cx="1132694" cy="0"/>
          </a:xfrm>
          <a:prstGeom prst="line">
            <a:avLst/>
          </a:prstGeom>
          <a:ln w="28575">
            <a:solidFill>
              <a:srgbClr val="00495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BA0CCB-C8CD-7255-60C4-42A674AED834}"/>
              </a:ext>
            </a:extLst>
          </p:cNvPr>
          <p:cNvCxnSpPr/>
          <p:nvPr/>
        </p:nvCxnSpPr>
        <p:spPr>
          <a:xfrm>
            <a:off x="4880209" y="2927693"/>
            <a:ext cx="1132694" cy="0"/>
          </a:xfrm>
          <a:prstGeom prst="line">
            <a:avLst/>
          </a:prstGeom>
          <a:ln w="28575">
            <a:solidFill>
              <a:srgbClr val="00495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737944-6ED7-B921-877B-65265B3D079B}"/>
              </a:ext>
            </a:extLst>
          </p:cNvPr>
          <p:cNvCxnSpPr/>
          <p:nvPr/>
        </p:nvCxnSpPr>
        <p:spPr>
          <a:xfrm>
            <a:off x="5897433" y="3903234"/>
            <a:ext cx="1132694" cy="0"/>
          </a:xfrm>
          <a:prstGeom prst="line">
            <a:avLst/>
          </a:prstGeom>
          <a:ln w="28575">
            <a:solidFill>
              <a:srgbClr val="0049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129332-26C5-7E2A-8B72-05701C651C6E}"/>
              </a:ext>
            </a:extLst>
          </p:cNvPr>
          <p:cNvCxnSpPr/>
          <p:nvPr/>
        </p:nvCxnSpPr>
        <p:spPr>
          <a:xfrm>
            <a:off x="7103374" y="4854971"/>
            <a:ext cx="1132694" cy="0"/>
          </a:xfrm>
          <a:prstGeom prst="line">
            <a:avLst/>
          </a:prstGeom>
          <a:ln w="28575">
            <a:solidFill>
              <a:srgbClr val="0049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1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AAE1-46AE-CEE0-7DEB-6AB26F6F3580}"/>
              </a:ext>
            </a:extLst>
          </p:cNvPr>
          <p:cNvSpPr>
            <a:spLocks noGrp="1"/>
          </p:cNvSpPr>
          <p:nvPr>
            <p:ph type="title"/>
          </p:nvPr>
        </p:nvSpPr>
        <p:spPr/>
        <p:txBody>
          <a:bodyPr/>
          <a:lstStyle/>
          <a:p>
            <a:r>
              <a:rPr lang="en-US" dirty="0"/>
              <a:t>Quelle </a:t>
            </a:r>
            <a:r>
              <a:rPr lang="en-US" dirty="0" err="1"/>
              <a:t>est</a:t>
            </a:r>
            <a:r>
              <a:rPr lang="en-US" dirty="0"/>
              <a:t> la </a:t>
            </a:r>
            <a:r>
              <a:rPr lang="en-US" dirty="0" err="1"/>
              <a:t>différence</a:t>
            </a:r>
            <a:r>
              <a:rPr lang="en-US" dirty="0"/>
              <a:t>?</a:t>
            </a:r>
            <a:endParaRPr lang="en-CA" dirty="0"/>
          </a:p>
        </p:txBody>
      </p:sp>
      <p:sp>
        <p:nvSpPr>
          <p:cNvPr id="3" name="Content Placeholder 2">
            <a:extLst>
              <a:ext uri="{FF2B5EF4-FFF2-40B4-BE49-F238E27FC236}">
                <a16:creationId xmlns:a16="http://schemas.microsoft.com/office/drawing/2014/main" id="{DCFE70C9-4AB3-FA71-0A19-C9CCC93387A5}"/>
              </a:ext>
            </a:extLst>
          </p:cNvPr>
          <p:cNvSpPr>
            <a:spLocks noGrp="1"/>
          </p:cNvSpPr>
          <p:nvPr>
            <p:ph sz="half" idx="1"/>
          </p:nvPr>
        </p:nvSpPr>
        <p:spPr>
          <a:xfrm>
            <a:off x="1155032" y="1825626"/>
            <a:ext cx="4969542" cy="2942317"/>
          </a:xfrm>
        </p:spPr>
        <p:txBody>
          <a:bodyPr/>
          <a:lstStyle/>
          <a:p>
            <a:pPr marL="0" indent="0">
              <a:buNone/>
            </a:pPr>
            <a:r>
              <a:rPr lang="en-US" b="1" dirty="0" err="1"/>
              <a:t>Vapeur</a:t>
            </a:r>
            <a:endParaRPr lang="en-US" b="1" dirty="0"/>
          </a:p>
          <a:p>
            <a:pPr marL="0" indent="0">
              <a:buNone/>
            </a:pPr>
            <a:r>
              <a:rPr lang="fr-FR" dirty="0"/>
              <a:t>Substance à l’état gazeux</a:t>
            </a:r>
          </a:p>
        </p:txBody>
      </p:sp>
      <p:sp>
        <p:nvSpPr>
          <p:cNvPr id="4" name="Content Placeholder 3">
            <a:extLst>
              <a:ext uri="{FF2B5EF4-FFF2-40B4-BE49-F238E27FC236}">
                <a16:creationId xmlns:a16="http://schemas.microsoft.com/office/drawing/2014/main" id="{DC120714-DA01-853E-FFB3-2E1FE1A38AD5}"/>
              </a:ext>
            </a:extLst>
          </p:cNvPr>
          <p:cNvSpPr>
            <a:spLocks noGrp="1"/>
          </p:cNvSpPr>
          <p:nvPr>
            <p:ph sz="half" idx="2"/>
          </p:nvPr>
        </p:nvSpPr>
        <p:spPr>
          <a:xfrm>
            <a:off x="6288505" y="1825626"/>
            <a:ext cx="5727032" cy="2942317"/>
          </a:xfrm>
        </p:spPr>
        <p:txBody>
          <a:bodyPr/>
          <a:lstStyle/>
          <a:p>
            <a:pPr marL="0" indent="0">
              <a:buNone/>
            </a:pPr>
            <a:r>
              <a:rPr lang="en-US" b="1" dirty="0" err="1"/>
              <a:t>Aérosol</a:t>
            </a:r>
            <a:endParaRPr lang="en-US" b="1" dirty="0"/>
          </a:p>
          <a:p>
            <a:pPr marL="0" indent="0">
              <a:buNone/>
            </a:pPr>
            <a:r>
              <a:rPr lang="fr-FR" spc="-10" dirty="0"/>
              <a:t>Suspension de particules (liquides, solides ou les deux) dans un gaz</a:t>
            </a:r>
          </a:p>
        </p:txBody>
      </p:sp>
      <p:pic>
        <p:nvPicPr>
          <p:cNvPr id="5" name="Picture 4">
            <a:extLst>
              <a:ext uri="{FF2B5EF4-FFF2-40B4-BE49-F238E27FC236}">
                <a16:creationId xmlns:a16="http://schemas.microsoft.com/office/drawing/2014/main" id="{38509C0C-0127-6E94-9FB3-7301DB2100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53"/>
          <a:stretch/>
        </p:blipFill>
        <p:spPr>
          <a:xfrm>
            <a:off x="2278630" y="3584220"/>
            <a:ext cx="2938914" cy="191709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8BCCA70-2A55-566C-5C82-6CC0E982C9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490" r="17352"/>
          <a:stretch/>
        </p:blipFill>
        <p:spPr>
          <a:xfrm>
            <a:off x="7507854" y="3584220"/>
            <a:ext cx="2938914" cy="19086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496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C7337-B335-E6E9-3BE6-E29EC1AEA8D3}"/>
              </a:ext>
            </a:extLst>
          </p:cNvPr>
          <p:cNvSpPr>
            <a:spLocks noGrp="1"/>
          </p:cNvSpPr>
          <p:nvPr>
            <p:ph type="title"/>
          </p:nvPr>
        </p:nvSpPr>
        <p:spPr/>
        <p:txBody>
          <a:bodyPr/>
          <a:lstStyle/>
          <a:p>
            <a:pPr algn="ctr"/>
            <a:r>
              <a:rPr lang="fr-FR" dirty="0"/>
              <a:t>Selon vous, pourquoi les gens vapotent-ils?</a:t>
            </a:r>
            <a:endParaRPr lang="en-CA" dirty="0"/>
          </a:p>
        </p:txBody>
      </p:sp>
      <p:pic>
        <p:nvPicPr>
          <p:cNvPr id="4" name="Content Placeholder 3">
            <a:extLst>
              <a:ext uri="{FF2B5EF4-FFF2-40B4-BE49-F238E27FC236}">
                <a16:creationId xmlns:a16="http://schemas.microsoft.com/office/drawing/2014/main" id="{3F440E14-F94F-6EDC-6715-B43C279FEBA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718" r="20643"/>
          <a:stretch/>
        </p:blipFill>
        <p:spPr>
          <a:xfrm>
            <a:off x="4522815" y="1834956"/>
            <a:ext cx="3984569" cy="4114800"/>
          </a:xfrm>
          <a:prstGeom prst="rect">
            <a:avLst/>
          </a:prstGeom>
        </p:spPr>
      </p:pic>
    </p:spTree>
    <p:extLst>
      <p:ext uri="{BB962C8B-B14F-4D97-AF65-F5344CB8AC3E}">
        <p14:creationId xmlns:p14="http://schemas.microsoft.com/office/powerpoint/2010/main" val="369157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A453-6A7D-D23B-6089-AD9015A992FF}"/>
              </a:ext>
            </a:extLst>
          </p:cNvPr>
          <p:cNvSpPr>
            <a:spLocks noGrp="1"/>
          </p:cNvSpPr>
          <p:nvPr>
            <p:ph type="title"/>
          </p:nvPr>
        </p:nvSpPr>
        <p:spPr/>
        <p:txBody>
          <a:bodyPr/>
          <a:lstStyle/>
          <a:p>
            <a:r>
              <a:rPr lang="fr-CA" dirty="0"/>
              <a:t>À votre avis, que contient le jus à vapoter?</a:t>
            </a:r>
            <a:endParaRPr lang="en-US" dirty="0"/>
          </a:p>
        </p:txBody>
      </p:sp>
      <p:pic>
        <p:nvPicPr>
          <p:cNvPr id="4" name="Content Placeholder 3">
            <a:extLst>
              <a:ext uri="{FF2B5EF4-FFF2-40B4-BE49-F238E27FC236}">
                <a16:creationId xmlns:a16="http://schemas.microsoft.com/office/drawing/2014/main" id="{1BF50770-B35A-6227-9BDC-B948FF29068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486" b="9594"/>
          <a:stretch/>
        </p:blipFill>
        <p:spPr>
          <a:xfrm>
            <a:off x="2643340" y="1799189"/>
            <a:ext cx="7438720" cy="4114800"/>
          </a:xfrm>
          <a:prstGeom prst="rect">
            <a:avLst/>
          </a:prstGeom>
        </p:spPr>
      </p:pic>
      <p:sp>
        <p:nvSpPr>
          <p:cNvPr id="5" name="Content Placeholder 2">
            <a:extLst>
              <a:ext uri="{FF2B5EF4-FFF2-40B4-BE49-F238E27FC236}">
                <a16:creationId xmlns:a16="http://schemas.microsoft.com/office/drawing/2014/main" id="{722977A5-5773-336C-1352-48B41E8CF17F}"/>
              </a:ext>
            </a:extLst>
          </p:cNvPr>
          <p:cNvSpPr txBox="1">
            <a:spLocks/>
          </p:cNvSpPr>
          <p:nvPr/>
        </p:nvSpPr>
        <p:spPr>
          <a:xfrm>
            <a:off x="2756325" y="3064042"/>
            <a:ext cx="3339675" cy="157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dirty="0">
                <a:solidFill>
                  <a:schemeClr val="bg1"/>
                </a:solidFill>
              </a:rPr>
              <a:t>Ce n’est pas seulement de la vapeur d’eau!</a:t>
            </a:r>
          </a:p>
        </p:txBody>
      </p:sp>
    </p:spTree>
    <p:extLst>
      <p:ext uri="{BB962C8B-B14F-4D97-AF65-F5344CB8AC3E}">
        <p14:creationId xmlns:p14="http://schemas.microsoft.com/office/powerpoint/2010/main" val="150219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half" idx="4294967295"/>
          </p:nvPr>
        </p:nvSpPr>
        <p:spPr>
          <a:xfrm>
            <a:off x="4347665" y="3499563"/>
            <a:ext cx="1717468" cy="580639"/>
          </a:xfrm>
          <a:prstGeom prst="rect">
            <a:avLst/>
          </a:prstGeom>
        </p:spPr>
        <p:txBody>
          <a:bodyPr/>
          <a:lstStyle/>
          <a:p>
            <a:pPr marL="0" indent="0" algn="r">
              <a:buNone/>
            </a:pPr>
            <a:r>
              <a:rPr lang="en-US" dirty="0" err="1"/>
              <a:t>arômes</a:t>
            </a:r>
            <a:endParaRPr lang="en-CA" dirty="0"/>
          </a:p>
        </p:txBody>
      </p:sp>
      <p:sp>
        <p:nvSpPr>
          <p:cNvPr id="9" name="Content Placeholder 5"/>
          <p:cNvSpPr>
            <a:spLocks noGrp="1"/>
          </p:cNvSpPr>
          <p:nvPr>
            <p:ph sz="half" idx="4294967295"/>
          </p:nvPr>
        </p:nvSpPr>
        <p:spPr>
          <a:xfrm>
            <a:off x="4341608" y="3986348"/>
            <a:ext cx="1717468" cy="495570"/>
          </a:xfrm>
          <a:prstGeom prst="rect">
            <a:avLst/>
          </a:prstGeom>
        </p:spPr>
        <p:txBody>
          <a:bodyPr/>
          <a:lstStyle/>
          <a:p>
            <a:pPr marL="0" indent="0" algn="r">
              <a:buNone/>
            </a:pPr>
            <a:r>
              <a:rPr lang="en-US" dirty="0"/>
              <a:t>nicotine</a:t>
            </a:r>
            <a:endParaRPr lang="en-CA" dirty="0"/>
          </a:p>
        </p:txBody>
      </p:sp>
      <p:sp>
        <p:nvSpPr>
          <p:cNvPr id="10" name="Content Placeholder 5"/>
          <p:cNvSpPr>
            <a:spLocks noGrp="1"/>
          </p:cNvSpPr>
          <p:nvPr>
            <p:ph sz="half" idx="4294967295"/>
          </p:nvPr>
        </p:nvSpPr>
        <p:spPr>
          <a:xfrm>
            <a:off x="4341608" y="4757515"/>
            <a:ext cx="1717468" cy="495570"/>
          </a:xfrm>
          <a:prstGeom prst="rect">
            <a:avLst/>
          </a:prstGeom>
        </p:spPr>
        <p:txBody>
          <a:bodyPr/>
          <a:lstStyle/>
          <a:p>
            <a:pPr marL="0" indent="0" algn="r">
              <a:buNone/>
            </a:pPr>
            <a:r>
              <a:rPr lang="en-US" dirty="0" err="1"/>
              <a:t>glycérine</a:t>
            </a:r>
            <a:endParaRPr lang="en-CA" dirty="0"/>
          </a:p>
        </p:txBody>
      </p:sp>
      <p:sp>
        <p:nvSpPr>
          <p:cNvPr id="11" name="Content Placeholder 5"/>
          <p:cNvSpPr>
            <a:spLocks noGrp="1"/>
          </p:cNvSpPr>
          <p:nvPr>
            <p:ph sz="half" idx="4294967295"/>
          </p:nvPr>
        </p:nvSpPr>
        <p:spPr>
          <a:xfrm>
            <a:off x="3600132" y="5649378"/>
            <a:ext cx="2471058" cy="397123"/>
          </a:xfrm>
          <a:prstGeom prst="rect">
            <a:avLst/>
          </a:prstGeom>
        </p:spPr>
        <p:txBody>
          <a:bodyPr>
            <a:normAutofit fontScale="92500" lnSpcReduction="20000"/>
          </a:bodyPr>
          <a:lstStyle/>
          <a:p>
            <a:pPr marL="0" indent="0" algn="r">
              <a:buNone/>
            </a:pPr>
            <a:r>
              <a:rPr lang="en-US" dirty="0" err="1"/>
              <a:t>propylèneglycol</a:t>
            </a:r>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71189" y="1538777"/>
            <a:ext cx="2863716" cy="4663440"/>
          </a:xfrm>
          <a:prstGeom prst="rect">
            <a:avLst/>
          </a:prstGeom>
        </p:spPr>
      </p:pic>
      <p:sp>
        <p:nvSpPr>
          <p:cNvPr id="7" name="Title 6">
            <a:extLst>
              <a:ext uri="{FF2B5EF4-FFF2-40B4-BE49-F238E27FC236}">
                <a16:creationId xmlns:a16="http://schemas.microsoft.com/office/drawing/2014/main" id="{A861DF0A-9502-4204-6054-5DD1E69A04BC}"/>
              </a:ext>
            </a:extLst>
          </p:cNvPr>
          <p:cNvSpPr>
            <a:spLocks noGrp="1"/>
          </p:cNvSpPr>
          <p:nvPr>
            <p:ph type="title"/>
          </p:nvPr>
        </p:nvSpPr>
        <p:spPr>
          <a:xfrm>
            <a:off x="1371600" y="365127"/>
            <a:ext cx="10503568" cy="1325563"/>
          </a:xfrm>
        </p:spPr>
        <p:txBody>
          <a:bodyPr>
            <a:normAutofit/>
          </a:bodyPr>
          <a:lstStyle/>
          <a:p>
            <a:r>
              <a:rPr lang="en-US" dirty="0"/>
              <a:t>Liquide de </a:t>
            </a:r>
            <a:r>
              <a:rPr lang="en-US" dirty="0" err="1"/>
              <a:t>vapotage</a:t>
            </a:r>
            <a:r>
              <a:rPr lang="en-US" dirty="0"/>
              <a:t> (</a:t>
            </a:r>
            <a:r>
              <a:rPr lang="fr-FR" dirty="0"/>
              <a:t>Liquide [jus] à vapoter)</a:t>
            </a:r>
            <a:endParaRPr lang="en-CA" dirty="0"/>
          </a:p>
        </p:txBody>
      </p:sp>
    </p:spTree>
    <p:extLst>
      <p:ext uri="{BB962C8B-B14F-4D97-AF65-F5344CB8AC3E}">
        <p14:creationId xmlns:p14="http://schemas.microsoft.com/office/powerpoint/2010/main" val="313010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97FA88-24BB-4430-976F-2208898FECAA}"/>
              </a:ext>
            </a:extLst>
          </p:cNvPr>
          <p:cNvSpPr>
            <a:spLocks noGrp="1"/>
          </p:cNvSpPr>
          <p:nvPr>
            <p:ph idx="1"/>
          </p:nvPr>
        </p:nvSpPr>
        <p:spPr>
          <a:xfrm>
            <a:off x="9780757" y="4546672"/>
            <a:ext cx="1443712" cy="582333"/>
          </a:xfrm>
        </p:spPr>
        <p:txBody>
          <a:bodyPr>
            <a:normAutofit/>
          </a:bodyPr>
          <a:lstStyle/>
          <a:p>
            <a:pPr marL="0" indent="0">
              <a:buNone/>
            </a:pPr>
            <a:r>
              <a:rPr lang="en-US" dirty="0"/>
              <a:t>nicotine </a:t>
            </a:r>
          </a:p>
        </p:txBody>
      </p:sp>
      <p:sp>
        <p:nvSpPr>
          <p:cNvPr id="8" name="Content Placeholder 2">
            <a:extLst>
              <a:ext uri="{FF2B5EF4-FFF2-40B4-BE49-F238E27FC236}">
                <a16:creationId xmlns:a16="http://schemas.microsoft.com/office/drawing/2014/main" id="{1A97FA88-24BB-4430-976F-2208898FECAA}"/>
              </a:ext>
            </a:extLst>
          </p:cNvPr>
          <p:cNvSpPr txBox="1">
            <a:spLocks/>
          </p:cNvSpPr>
          <p:nvPr/>
        </p:nvSpPr>
        <p:spPr>
          <a:xfrm>
            <a:off x="2689925" y="2355766"/>
            <a:ext cx="1816909" cy="5083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glycérine</a:t>
            </a:r>
            <a:endParaRPr lang="en-US" dirty="0"/>
          </a:p>
        </p:txBody>
      </p:sp>
      <p:sp>
        <p:nvSpPr>
          <p:cNvPr id="9" name="Content Placeholder 2">
            <a:extLst>
              <a:ext uri="{FF2B5EF4-FFF2-40B4-BE49-F238E27FC236}">
                <a16:creationId xmlns:a16="http://schemas.microsoft.com/office/drawing/2014/main" id="{1A97FA88-24BB-4430-976F-2208898FECAA}"/>
              </a:ext>
            </a:extLst>
          </p:cNvPr>
          <p:cNvSpPr txBox="1">
            <a:spLocks/>
          </p:cNvSpPr>
          <p:nvPr/>
        </p:nvSpPr>
        <p:spPr>
          <a:xfrm>
            <a:off x="8646149" y="2359536"/>
            <a:ext cx="2578320" cy="4415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propylèneglycol</a:t>
            </a:r>
            <a:r>
              <a:rPr lang="en-US" dirty="0"/>
              <a:t> </a:t>
            </a:r>
          </a:p>
        </p:txBody>
      </p:sp>
      <p:sp>
        <p:nvSpPr>
          <p:cNvPr id="10" name="Content Placeholder 2">
            <a:extLst>
              <a:ext uri="{FF2B5EF4-FFF2-40B4-BE49-F238E27FC236}">
                <a16:creationId xmlns:a16="http://schemas.microsoft.com/office/drawing/2014/main" id="{1A97FA88-24BB-4430-976F-2208898FECAA}"/>
              </a:ext>
            </a:extLst>
          </p:cNvPr>
          <p:cNvSpPr txBox="1">
            <a:spLocks/>
          </p:cNvSpPr>
          <p:nvPr/>
        </p:nvSpPr>
        <p:spPr>
          <a:xfrm>
            <a:off x="3743254" y="4546672"/>
            <a:ext cx="1956985" cy="569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arômes</a:t>
            </a: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67719" flipH="1">
            <a:off x="5877014" y="4826360"/>
            <a:ext cx="3655753" cy="91350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778240"/>
            <a:ext cx="964276" cy="18288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2701" y="1778240"/>
            <a:ext cx="1731450" cy="1828800"/>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4381500"/>
            <a:ext cx="1889670" cy="1828800"/>
          </a:xfrm>
          <a:prstGeom prst="rect">
            <a:avLst/>
          </a:prstGeom>
        </p:spPr>
      </p:pic>
      <p:sp>
        <p:nvSpPr>
          <p:cNvPr id="5" name="Title 4">
            <a:extLst>
              <a:ext uri="{FF2B5EF4-FFF2-40B4-BE49-F238E27FC236}">
                <a16:creationId xmlns:a16="http://schemas.microsoft.com/office/drawing/2014/main" id="{55499663-50E6-19D4-9291-F811B0BC2F30}"/>
              </a:ext>
            </a:extLst>
          </p:cNvPr>
          <p:cNvSpPr>
            <a:spLocks noGrp="1"/>
          </p:cNvSpPr>
          <p:nvPr>
            <p:ph type="title"/>
          </p:nvPr>
        </p:nvSpPr>
        <p:spPr/>
        <p:txBody>
          <a:bodyPr>
            <a:normAutofit/>
          </a:bodyPr>
          <a:lstStyle/>
          <a:p>
            <a:r>
              <a:rPr lang="fr-FR" dirty="0"/>
              <a:t>Quels autres produits </a:t>
            </a:r>
            <a:br>
              <a:rPr lang="fr-FR" dirty="0"/>
            </a:br>
            <a:r>
              <a:rPr lang="fr-FR" dirty="0"/>
              <a:t>contiennent ces ingrédients?</a:t>
            </a:r>
            <a:endParaRPr lang="en-CA" dirty="0"/>
          </a:p>
        </p:txBody>
      </p:sp>
    </p:spTree>
    <p:extLst>
      <p:ext uri="{BB962C8B-B14F-4D97-AF65-F5344CB8AC3E}">
        <p14:creationId xmlns:p14="http://schemas.microsoft.com/office/powerpoint/2010/main" val="289941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theme/theme1.xml><?xml version="1.0" encoding="utf-8"?>
<a:theme xmlns:a="http://schemas.openxmlformats.org/drawingml/2006/main" name="1_PHSD Widescreen EN">
  <a:themeElements>
    <a:clrScheme name="PHSD">
      <a:dk1>
        <a:srgbClr val="004953"/>
      </a:dk1>
      <a:lt1>
        <a:sysClr val="window" lastClr="FFFFFF"/>
      </a:lt1>
      <a:dk2>
        <a:srgbClr val="004953"/>
      </a:dk2>
      <a:lt2>
        <a:srgbClr val="E0E1DD"/>
      </a:lt2>
      <a:accent1>
        <a:srgbClr val="00747A"/>
      </a:accent1>
      <a:accent2>
        <a:srgbClr val="00B2A9"/>
      </a:accent2>
      <a:accent3>
        <a:srgbClr val="8FDFE2"/>
      </a:accent3>
      <a:accent4>
        <a:srgbClr val="72CE9B"/>
      </a:accent4>
      <a:accent5>
        <a:srgbClr val="A9DC92"/>
      </a:accent5>
      <a:accent6>
        <a:srgbClr val="BED600"/>
      </a:accent6>
      <a:hlink>
        <a:srgbClr val="C9005A"/>
      </a:hlink>
      <a:folHlink>
        <a:srgbClr val="A1006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SD_Widescreen_2022" id="{22C80A78-569D-4A14-ADE6-FC07A77E1559}" vid="{78955049-BF9A-4139-AB07-9D5603A4F616}"/>
    </a:ext>
  </a:extLst>
</a:theme>
</file>

<file path=ppt/theme/theme2.xml><?xml version="1.0" encoding="utf-8"?>
<a:theme xmlns:a="http://schemas.openxmlformats.org/drawingml/2006/main" name="2_PHSD Widescreen FR">
  <a:themeElements>
    <a:clrScheme name="PHSD">
      <a:dk1>
        <a:srgbClr val="004953"/>
      </a:dk1>
      <a:lt1>
        <a:sysClr val="window" lastClr="FFFFFF"/>
      </a:lt1>
      <a:dk2>
        <a:srgbClr val="004953"/>
      </a:dk2>
      <a:lt2>
        <a:srgbClr val="E0E1DD"/>
      </a:lt2>
      <a:accent1>
        <a:srgbClr val="00747A"/>
      </a:accent1>
      <a:accent2>
        <a:srgbClr val="00B2A9"/>
      </a:accent2>
      <a:accent3>
        <a:srgbClr val="8FDFE2"/>
      </a:accent3>
      <a:accent4>
        <a:srgbClr val="72CE9B"/>
      </a:accent4>
      <a:accent5>
        <a:srgbClr val="A9DC92"/>
      </a:accent5>
      <a:accent6>
        <a:srgbClr val="BED600"/>
      </a:accent6>
      <a:hlink>
        <a:srgbClr val="C9005A"/>
      </a:hlink>
      <a:folHlink>
        <a:srgbClr val="A1006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SD_Widescreen_2022" id="{22C80A78-569D-4A14-ADE6-FC07A77E1559}" vid="{BCD23AE5-9371-4233-A0AE-D954771A43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ubject-Colligo xmlns="1bfa0af9-9ac9-4b51-8ade-5c105135c4b4" xsi:nil="true"/>
    <Importance xmlns="1bfa0af9-9ac9-4b51-8ade-5c105135c4b4" xsi:nil="true"/>
    <b65c075dc1d24ff1878988087dfdea72 xmlns="1bfa0af9-9ac9-4b51-8ade-5c105135c4b4">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279cfbf1-77b8-4f17-b160-679df1e9c60d</TermId>
        </TermInfo>
      </Terms>
    </b65c075dc1d24ff1878988087dfdea72>
    <Received-UTC xmlns="1bfa0af9-9ac9-4b51-8ade-5c105135c4b4" xsi:nil="true"/>
    <To-Address xmlns="1bfa0af9-9ac9-4b51-8ade-5c105135c4b4" xsi:nil="true"/>
    <l47e3f044f9a4df4a7582916cb983551 xmlns="1bfa0af9-9ac9-4b51-8ade-5c105135c4b4">
      <Terms xmlns="http://schemas.microsoft.com/office/infopath/2007/PartnerControls">
        <TermInfo xmlns="http://schemas.microsoft.com/office/infopath/2007/PartnerControls">
          <TermName xmlns="http://schemas.microsoft.com/office/infopath/2007/PartnerControls">School health promotion</TermName>
          <TermId xmlns="http://schemas.microsoft.com/office/infopath/2007/PartnerControls">735605e3-185f-4ad3-ab95-85b1448c208f</TermId>
        </TermInfo>
      </Terms>
    </l47e3f044f9a4df4a7582916cb983551>
    <Cc xmlns="1bfa0af9-9ac9-4b51-8ade-5c105135c4b4" xsi:nil="true"/>
    <Bcc-Address xmlns="1bfa0af9-9ac9-4b51-8ade-5c105135c4b4" xsi:nil="true"/>
    <p98d70dd8ed040bc88269a354e25d0ae xmlns="1bfa0af9-9ac9-4b51-8ade-5c105135c4b4">
      <Terms xmlns="http://schemas.microsoft.com/office/infopath/2007/PartnerControls"/>
    </p98d70dd8ed040bc88269a354e25d0ae>
    <From-Address xmlns="1bfa0af9-9ac9-4b51-8ade-5c105135c4b4" xsi:nil="true"/>
    <Received xmlns="1bfa0af9-9ac9-4b51-8ade-5c105135c4b4" xsi:nil="true"/>
    <md48d990179c462b9c324f5d816e4325 xmlns="1bfa0af9-9ac9-4b51-8ade-5c105135c4b4">
      <Terms xmlns="http://schemas.microsoft.com/office/infopath/2007/PartnerControls"/>
    </md48d990179c462b9c324f5d816e4325>
    <Conversation xmlns="1bfa0af9-9ac9-4b51-8ade-5c105135c4b4" xsi:nil="true"/>
    <Attachment1 xmlns="1bfa0af9-9ac9-4b51-8ade-5c105135c4b4">false</Attachment1>
    <Cycle_x0020_or_x0020_Term xmlns="1bfa0af9-9ac9-4b51-8ade-5c105135c4b4">2023</Cycle_x0020_or_x0020_Term>
    <Cc-Type xmlns="1bfa0af9-9ac9-4b51-8ade-5c105135c4b4" xsi:nil="true"/>
    <f7a79e356c724ab0aaac334b78c0a8a1 xmlns="1bfa0af9-9ac9-4b51-8ade-5c105135c4b4">
      <Terms xmlns="http://schemas.microsoft.com/office/infopath/2007/PartnerControls">
        <TermInfo xmlns="http://schemas.microsoft.com/office/infopath/2007/PartnerControls">
          <TermName xmlns="http://schemas.microsoft.com/office/infopath/2007/PartnerControls">vaping</TermName>
          <TermId xmlns="http://schemas.microsoft.com/office/infopath/2007/PartnerControls">9854d1e5-fa23-4898-9f42-92a8f08ee4d6</TermId>
        </TermInfo>
        <TermInfo xmlns="http://schemas.microsoft.com/office/infopath/2007/PartnerControls">
          <TermName xmlns="http://schemas.microsoft.com/office/infopath/2007/PartnerControls"> E-Cigarettes</TermName>
          <TermId xmlns="http://schemas.microsoft.com/office/infopath/2007/PartnerControls">903d3d16-571f-4ea1-b673-7da12141d591</TermId>
        </TermInfo>
      </Terms>
    </f7a79e356c724ab0aaac334b78c0a8a1>
    <From-Type xmlns="1bfa0af9-9ac9-4b51-8ade-5c105135c4b4" xsi:nil="true"/>
    <TaxCatchAll xmlns="1bfa0af9-9ac9-4b51-8ade-5c105135c4b4">
      <Value>594</Value>
      <Value>471</Value>
      <Value>104</Value>
      <Value>4815</Value>
      <Value>4150</Value>
      <Value>1</Value>
    </TaxCatchAll>
    <Cc-Address xmlns="1bfa0af9-9ac9-4b51-8ade-5c105135c4b4" xsi:nil="true"/>
    <la8f40328fe54900b785a8eb2d16e05e xmlns="1bfa0af9-9ac9-4b51-8ade-5c105135c4b4">
      <Terms xmlns="http://schemas.microsoft.com/office/infopath/2007/PartnerControls"/>
    </la8f40328fe54900b785a8eb2d16e05e>
    <Bcc-Type xmlns="1bfa0af9-9ac9-4b51-8ade-5c105135c4b4" xsi:nil="true"/>
    <To xmlns="1bfa0af9-9ac9-4b51-8ade-5c105135c4b4" xsi:nil="true"/>
    <e9b28ad0c64e45e09ad56ab178d2047b xmlns="1bfa0af9-9ac9-4b51-8ade-5c105135c4b4">
      <Terms xmlns="http://schemas.microsoft.com/office/infopath/2007/PartnerControls"/>
    </e9b28ad0c64e45e09ad56ab178d2047b>
    <f323e73acfc8459e8ff83f3b2ee6944a xmlns="1bfa0af9-9ac9-4b51-8ade-5c105135c4b4">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81d28fdf-732b-4ed1-b198-fde72d06308e</TermId>
        </TermInfo>
      </Terms>
    </f323e73acfc8459e8ff83f3b2ee6944a>
    <Email_x0020_Categories xmlns="1bfa0af9-9ac9-4b51-8ade-5c105135c4b4" xsi:nil="true"/>
    <n2ec714ed7cd4fd5b267f284d800cb45 xmlns="1bfa0af9-9ac9-4b51-8ade-5c105135c4b4">
      <Terms xmlns="http://schemas.microsoft.com/office/infopath/2007/PartnerControls">
        <TermInfo xmlns="http://schemas.microsoft.com/office/infopath/2007/PartnerControls">
          <TermName xmlns="http://schemas.microsoft.com/office/infopath/2007/PartnerControls">School health promotion</TermName>
          <TermId xmlns="http://schemas.microsoft.com/office/infopath/2007/PartnerControls">735605e3-185f-4ad3-ab95-85b1448c208f</TermId>
        </TermInfo>
      </Terms>
    </n2ec714ed7cd4fd5b267f284d800cb45>
    <Bcc xmlns="1bfa0af9-9ac9-4b51-8ade-5c105135c4b4" xsi:nil="true"/>
    <Sensitivity xmlns="1bfa0af9-9ac9-4b51-8ade-5c105135c4b4" xsi:nil="true"/>
    <Sent xmlns="1bfa0af9-9ac9-4b51-8ade-5c105135c4b4" xsi:nil="true"/>
    <To-Type xmlns="1bfa0af9-9ac9-4b51-8ade-5c105135c4b4" xsi:nil="true"/>
    <CWRMItemRecordData xmlns="23a7b7c4-2425-4b90-bda5-b990a11b1754">&lt;?xml version="1.0" encoding="utf-16"?&gt;&lt;RecordData xmlns:xsd="http://www.w3.org/2001/XMLSchema" xmlns:xsi="http://www.w3.org/2001/XMLSchema-instance" CurrentCategoryId="294ff182-7e01-4a36-a593-01374242d5fb" CurrentPolicyId="b2e47b65-570a-4ffe-acd9-18f55596f240" CurrentStageId="00000000-0000-0000-0000-000000000000" ExecuteStageImmediately="false" IsMovingPhysical="false" IsProcessing="false" OriginalCreatedDate="0001-01-01T00:00:00" OriginalModifiedDate="0001-01-01T00:00:00" ObsoleteDate="0001-01-01T00:00:00" ForceCrawl="false" DocumentSetSyncCount="0"&gt;&lt;LastProcessedStageId&gt;00000000-0000-0000-0000-000000000000&lt;/LastProcessedStageId&gt;&lt;LastProcessedDateValue xsi:type="xsd:dateTime"&gt;0001-01-01T00:00:00&lt;/LastProcessedDateValue&gt;&lt;/RecordData&gt;</CWRMItemRecordData>
    <From1 xmlns="1bfa0af9-9ac9-4b51-8ade-5c105135c4b4" xsi:nil="true"/>
    <Sent-UTC xmlns="1bfa0af9-9ac9-4b51-8ade-5c105135c4b4" xsi:nil="true"/>
    <CWRMItemRecordClassificationTaxHTField0 xmlns="23a7b7c4-2425-4b90-bda5-b990a11b1754">
      <Terms xmlns="http://schemas.microsoft.com/office/infopath/2007/PartnerControls">
        <TermInfo xmlns="http://schemas.microsoft.com/office/infopath/2007/PartnerControls">
          <TermName xmlns="http://schemas.microsoft.com/office/infopath/2007/PartnerControls">Comprehensive Tobacco Control</TermName>
          <TermId xmlns="http://schemas.microsoft.com/office/infopath/2007/PartnerControls">98d751a7-62bb-446b-8559-e6dc13309b8d</TermId>
        </TermInfo>
      </Terms>
    </CWRMItemRecordClassificationTaxHTField0>
    <CWRMItemRecordCategory xmlns="23a7b7c4-2425-4b90-bda5-b990a11b1754">CI14</CWRMItemRecordCategory>
    <CWRMItemRecordState xmlns="23a7b7c4-2425-4b90-bda5-b990a11b1754">Potential</CWRMItemRecordState>
    <CWRMItemUniqueId xmlns="23a7b7c4-2425-4b90-bda5-b990a11b1754">000000K5CF</CWRMItemUniqueId>
    <CWRMItemRecordDeclaredDate xmlns="23a7b7c4-2425-4b90-bda5-b990a11b1754" xsi:nil="true"/>
    <CWRMItemRecordVital xmlns="23a7b7c4-2425-4b90-bda5-b990a11b1754" xsi:nil="true"/>
    <CWRMItemRecordStatus xmlns="23a7b7c4-2425-4b90-bda5-b990a11b1754" xsi:nil="true"/>
    <_dlc_DocId xmlns="1bfa0af9-9ac9-4b51-8ade-5c105135c4b4">000000K5CF</_dlc_DocId>
    <_dlc_DocIdUrl xmlns="1bfa0af9-9ac9-4b51-8ade-5c105135c4b4">
      <Url>https://sp2013/sites/SDHU/tc/_layouts/15/DocIdRedir.aspx?ID=000000K5CF</Url>
      <Description>000000K5CF</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Health Promotion Programming" ma:contentTypeID="0x010100F382F9BFB399FD4699E65B7221A51A44021000876C4601FB8D6F418BFEECE40F7FAEBE" ma:contentTypeVersion="37" ma:contentTypeDescription="Program Delivery with columns required by Health Promotion" ma:contentTypeScope="" ma:versionID="2aa39c8661b8d9760ab6f6c201e43ff0">
  <xsd:schema xmlns:xsd="http://www.w3.org/2001/XMLSchema" xmlns:xs="http://www.w3.org/2001/XMLSchema" xmlns:p="http://schemas.microsoft.com/office/2006/metadata/properties" xmlns:ns1="http://schemas.microsoft.com/sharepoint/v3" xmlns:ns2="1bfa0af9-9ac9-4b51-8ade-5c105135c4b4" xmlns:ns3="23a7b7c4-2425-4b90-bda5-b990a11b1754" targetNamespace="http://schemas.microsoft.com/office/2006/metadata/properties" ma:root="true" ma:fieldsID="2a982788accadf541c3fb883e7f6fac4" ns1:_="" ns2:_="" ns3:_="">
    <xsd:import namespace="http://schemas.microsoft.com/sharepoint/v3"/>
    <xsd:import namespace="1bfa0af9-9ac9-4b51-8ade-5c105135c4b4"/>
    <xsd:import namespace="23a7b7c4-2425-4b90-bda5-b990a11b1754"/>
    <xsd:element name="properties">
      <xsd:complexType>
        <xsd:sequence>
          <xsd:element name="documentManagement">
            <xsd:complexType>
              <xsd:all>
                <xsd:element ref="ns2:_dlc_DocId" minOccurs="0"/>
                <xsd:element ref="ns2:_dlc_DocIdUrl" minOccurs="0"/>
                <xsd:element ref="ns2:_dlc_DocIdPersistId" minOccurs="0"/>
                <xsd:element ref="ns3:CWRMItemUniqueId" minOccurs="0"/>
                <xsd:element ref="ns3:CWRMItemRecordState" minOccurs="0"/>
                <xsd:element ref="ns3:CWRMItemRecordCategory" minOccurs="0"/>
                <xsd:element ref="ns3:CWRMItemRecordClassificationTaxHTField0" minOccurs="0"/>
                <xsd:element ref="ns2:TaxCatchAll" minOccurs="0"/>
                <xsd:element ref="ns2:TaxCatchAllLabel" minOccurs="0"/>
                <xsd:element ref="ns3:CWRMItemRecordStatus" minOccurs="0"/>
                <xsd:element ref="ns3:CWRMItemRecordDeclaredDate" minOccurs="0"/>
                <xsd:element ref="ns3:CWRMItemRecordVital" minOccurs="0"/>
                <xsd:element ref="ns3:CWRMItemRecordData" minOccurs="0"/>
                <xsd:element ref="ns2:b65c075dc1d24ff1878988087dfdea72" minOccurs="0"/>
                <xsd:element ref="ns2:f7a79e356c724ab0aaac334b78c0a8a1" minOccurs="0"/>
                <xsd:element ref="ns2:f323e73acfc8459e8ff83f3b2ee6944a" minOccurs="0"/>
                <xsd:element ref="ns2:n2ec714ed7cd4fd5b267f284d800cb45" minOccurs="0"/>
                <xsd:element ref="ns2:Bcc" minOccurs="0"/>
                <xsd:element ref="ns2:Bcc-Address" minOccurs="0"/>
                <xsd:element ref="ns2:Bcc-Type" minOccurs="0"/>
                <xsd:element ref="ns2:Cc" minOccurs="0"/>
                <xsd:element ref="ns2:Cc-Address" minOccurs="0"/>
                <xsd:element ref="ns2:Cc-Type" minOccurs="0"/>
                <xsd:element ref="ns2:Conversation" minOccurs="0"/>
                <xsd:element ref="ns2:Email_x0020_Categories" minOccurs="0"/>
                <xsd:element ref="ns2:Subject-Colligo" minOccurs="0"/>
                <xsd:element ref="ns2:From1" minOccurs="0"/>
                <xsd:element ref="ns2:From-Address" minOccurs="0"/>
                <xsd:element ref="ns2:From-Type" minOccurs="0"/>
                <xsd:element ref="ns2:Importance" minOccurs="0"/>
                <xsd:element ref="ns2:Received" minOccurs="0"/>
                <xsd:element ref="ns2:Received-UTC" minOccurs="0"/>
                <xsd:element ref="ns2:Sensitivity" minOccurs="0"/>
                <xsd:element ref="ns2:Sent" minOccurs="0"/>
                <xsd:element ref="ns2:Sent-UTC" minOccurs="0"/>
                <xsd:element ref="ns2:To" minOccurs="0"/>
                <xsd:element ref="ns2:To-Address" minOccurs="0"/>
                <xsd:element ref="ns2:To-Type" minOccurs="0"/>
                <xsd:element ref="ns2:Attachment1" minOccurs="0"/>
                <xsd:element ref="ns2:p98d70dd8ed040bc88269a354e25d0ae" minOccurs="0"/>
                <xsd:element ref="ns2:e9b28ad0c64e45e09ad56ab178d2047b" minOccurs="0"/>
                <xsd:element ref="ns2:Cycle_x0020_or_x0020_Term" minOccurs="0"/>
                <xsd:element ref="ns1:_dlc_Exempt" minOccurs="0"/>
                <xsd:element ref="ns1:_dlc_ExpireDateSaved" minOccurs="0"/>
                <xsd:element ref="ns1:_dlc_ExpireDate" minOccurs="0"/>
                <xsd:element ref="ns2:la8f40328fe54900b785a8eb2d16e05e" minOccurs="0"/>
                <xsd:element ref="ns2:md48d990179c462b9c324f5d816e4325" minOccurs="0"/>
                <xsd:element ref="ns2:l47e3f044f9a4df4a7582916cb98355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57" nillable="true" ma:displayName="Exempt from Policy" ma:hidden="true" ma:internalName="_dlc_Exempt" ma:readOnly="true">
      <xsd:simpleType>
        <xsd:restriction base="dms:Unknown"/>
      </xsd:simpleType>
    </xsd:element>
    <xsd:element name="_dlc_ExpireDateSaved" ma:index="58" nillable="true" ma:displayName="Original Expiration Date" ma:hidden="true" ma:internalName="_dlc_ExpireDateSaved" ma:readOnly="true">
      <xsd:simpleType>
        <xsd:restriction base="dms:DateTime"/>
      </xsd:simpleType>
    </xsd:element>
    <xsd:element name="_dlc_ExpireDate" ma:index="59"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bfa0af9-9ac9-4b51-8ade-5c105135c4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82879df7-ea56-4686-8d67-914b83d6c7d0}" ma:internalName="TaxCatchAll" ma:showField="CatchAllData" ma:web="23a7b7c4-2425-4b90-bda5-b990a11b1754">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82879df7-ea56-4686-8d67-914b83d6c7d0}" ma:internalName="TaxCatchAllLabel" ma:readOnly="true" ma:showField="CatchAllDataLabel" ma:web="23a7b7c4-2425-4b90-bda5-b990a11b1754">
      <xsd:complexType>
        <xsd:complexContent>
          <xsd:extension base="dms:MultiChoiceLookup">
            <xsd:sequence>
              <xsd:element name="Value" type="dms:Lookup" maxOccurs="unbounded" minOccurs="0" nillable="true"/>
            </xsd:sequence>
          </xsd:extension>
        </xsd:complexContent>
      </xsd:complexType>
    </xsd:element>
    <xsd:element name="b65c075dc1d24ff1878988087dfdea72" ma:index="22" nillable="true" ma:taxonomy="true" ma:internalName="b65c075dc1d24ff1878988087dfdea72" ma:taxonomyFieldName="Document_x0020_Type" ma:displayName="Document Type" ma:readOnly="false" ma:default="" ma:fieldId="{b65c075d-c1d2-4ff1-8789-88087dfdea72}" ma:sspId="72071d1e-42f4-41cd-a76a-92fc8b7911e4" ma:termSetId="04e2155a-d361-4b92-b49c-58f113d9050c" ma:anchorId="00000000-0000-0000-0000-000000000000" ma:open="true" ma:isKeyword="false">
      <xsd:complexType>
        <xsd:sequence>
          <xsd:element ref="pc:Terms" minOccurs="0" maxOccurs="1"/>
        </xsd:sequence>
      </xsd:complexType>
    </xsd:element>
    <xsd:element name="f7a79e356c724ab0aaac334b78c0a8a1" ma:index="24" nillable="true" ma:taxonomy="true" ma:internalName="f7a79e356c724ab0aaac334b78c0a8a1" ma:taxonomyFieldName="Topics" ma:displayName="Topics" ma:readOnly="false" ma:default="" ma:fieldId="{f7a79e35-6c72-4ab0-aaac-334b78c0a8a1}" ma:taxonomyMulti="true" ma:sspId="72071d1e-42f4-41cd-a76a-92fc8b7911e4" ma:termSetId="a7e22811-ff85-4ad5-b40b-a99ae3c3dc3e" ma:anchorId="00000000-0000-0000-0000-000000000000" ma:open="true" ma:isKeyword="false">
      <xsd:complexType>
        <xsd:sequence>
          <xsd:element ref="pc:Terms" minOccurs="0" maxOccurs="1"/>
        </xsd:sequence>
      </xsd:complexType>
    </xsd:element>
    <xsd:element name="f323e73acfc8459e8ff83f3b2ee6944a" ma:index="26" nillable="true" ma:taxonomy="true" ma:internalName="f323e73acfc8459e8ff83f3b2ee6944a" ma:taxonomyFieldName="Document_x0020_Status" ma:displayName="Document Status" ma:readOnly="false" ma:default="" ma:fieldId="{f323e73a-cfc8-459e-8ff8-3f3b2ee6944a}" ma:sspId="72071d1e-42f4-41cd-a76a-92fc8b7911e4" ma:termSetId="4956eed3-6a42-43c1-b13d-84633668c858" ma:anchorId="00000000-0000-0000-0000-000000000000" ma:open="false" ma:isKeyword="false">
      <xsd:complexType>
        <xsd:sequence>
          <xsd:element ref="pc:Terms" minOccurs="0" maxOccurs="1"/>
        </xsd:sequence>
      </xsd:complexType>
    </xsd:element>
    <xsd:element name="n2ec714ed7cd4fd5b267f284d800cb45" ma:index="28" nillable="true" ma:taxonomy="true" ma:internalName="n2ec714ed7cd4fd5b267f284d800cb45" ma:taxonomyFieldName="Responsible_x0020_Service_x0020_or_x0020_Program" ma:displayName="Responsible Service or Program" ma:readOnly="false" ma:default="" ma:fieldId="{72ec714e-d7cd-4fd5-b267-f284d800cb45}" ma:sspId="72071d1e-42f4-41cd-a76a-92fc8b7911e4" ma:termSetId="3f3b56ce-d761-4423-bf69-87c911b9b678" ma:anchorId="00000000-0000-0000-0000-000000000000" ma:open="false" ma:isKeyword="false">
      <xsd:complexType>
        <xsd:sequence>
          <xsd:element ref="pc:Terms" minOccurs="0" maxOccurs="1"/>
        </xsd:sequence>
      </xsd:complexType>
    </xsd:element>
    <xsd:element name="Bcc" ma:index="30" nillable="true" ma:displayName="Bcc" ma:description="Skip this property." ma:hidden="true" ma:internalName="Bcc" ma:readOnly="false">
      <xsd:simpleType>
        <xsd:restriction base="dms:Text">
          <xsd:maxLength value="255"/>
        </xsd:restriction>
      </xsd:simpleType>
    </xsd:element>
    <xsd:element name="Bcc-Address" ma:index="31" nillable="true" ma:displayName="Bcc-Address" ma:description="Skip this property." ma:hidden="true" ma:internalName="Bcc_x002d_Address" ma:readOnly="false">
      <xsd:simpleType>
        <xsd:restriction base="dms:Text">
          <xsd:maxLength value="255"/>
        </xsd:restriction>
      </xsd:simpleType>
    </xsd:element>
    <xsd:element name="Bcc-Type" ma:index="32" nillable="true" ma:displayName="Bcc-Type" ma:description="Skip this property." ma:hidden="true" ma:internalName="Bcc_x002d_Type" ma:readOnly="false">
      <xsd:simpleType>
        <xsd:restriction base="dms:Text">
          <xsd:maxLength value="255"/>
        </xsd:restriction>
      </xsd:simpleType>
    </xsd:element>
    <xsd:element name="Cc" ma:index="33" nillable="true" ma:displayName="Cc" ma:description="Skip this property." ma:hidden="true" ma:internalName="Cc" ma:readOnly="false">
      <xsd:simpleType>
        <xsd:restriction base="dms:Text">
          <xsd:maxLength value="255"/>
        </xsd:restriction>
      </xsd:simpleType>
    </xsd:element>
    <xsd:element name="Cc-Address" ma:index="34" nillable="true" ma:displayName="Cc-Address" ma:description="Skip this property." ma:hidden="true" ma:internalName="Cc_x002d_Address" ma:readOnly="false">
      <xsd:simpleType>
        <xsd:restriction base="dms:Text">
          <xsd:maxLength value="255"/>
        </xsd:restriction>
      </xsd:simpleType>
    </xsd:element>
    <xsd:element name="Cc-Type" ma:index="35" nillable="true" ma:displayName="Cc-Type" ma:description="Skip this property." ma:hidden="true" ma:internalName="Cc_x002d_Type" ma:readOnly="false">
      <xsd:simpleType>
        <xsd:restriction base="dms:Text">
          <xsd:maxLength value="255"/>
        </xsd:restriction>
      </xsd:simpleType>
    </xsd:element>
    <xsd:element name="Conversation" ma:index="36" nillable="true" ma:displayName="Conversation" ma:description="Skip this property." ma:hidden="true" ma:internalName="Conversation" ma:readOnly="false">
      <xsd:simpleType>
        <xsd:restriction base="dms:Text">
          <xsd:maxLength value="255"/>
        </xsd:restriction>
      </xsd:simpleType>
    </xsd:element>
    <xsd:element name="Email_x0020_Categories" ma:index="37" nillable="true" ma:displayName="Email Categories" ma:description="Skip this property." ma:hidden="true" ma:internalName="Email_x0020_Categories" ma:readOnly="false">
      <xsd:simpleType>
        <xsd:restriction base="dms:Text">
          <xsd:maxLength value="255"/>
        </xsd:restriction>
      </xsd:simpleType>
    </xsd:element>
    <xsd:element name="Subject-Colligo" ma:index="38" nillable="true" ma:displayName="Email Subject" ma:description="Skip this property." ma:hidden="true" ma:internalName="Subject_x002d_Colligo" ma:readOnly="false">
      <xsd:simpleType>
        <xsd:restriction base="dms:Text">
          <xsd:maxLength value="255"/>
        </xsd:restriction>
      </xsd:simpleType>
    </xsd:element>
    <xsd:element name="From1" ma:index="39" nillable="true" ma:displayName="From" ma:description="Skip this property." ma:hidden="true" ma:internalName="From1" ma:readOnly="false">
      <xsd:simpleType>
        <xsd:restriction base="dms:Text">
          <xsd:maxLength value="255"/>
        </xsd:restriction>
      </xsd:simpleType>
    </xsd:element>
    <xsd:element name="From-Address" ma:index="40" nillable="true" ma:displayName="From-Address" ma:description="Skip this property." ma:hidden="true" ma:internalName="From_x002d_Address" ma:readOnly="false">
      <xsd:simpleType>
        <xsd:restriction base="dms:Text">
          <xsd:maxLength value="255"/>
        </xsd:restriction>
      </xsd:simpleType>
    </xsd:element>
    <xsd:element name="From-Type" ma:index="41" nillable="true" ma:displayName="From-Type" ma:description="Skip this property." ma:hidden="true" ma:internalName="From_x002d_Type" ma:readOnly="false">
      <xsd:simpleType>
        <xsd:restriction base="dms:Text">
          <xsd:maxLength value="255"/>
        </xsd:restriction>
      </xsd:simpleType>
    </xsd:element>
    <xsd:element name="Importance" ma:index="42" nillable="true" ma:displayName="Importance" ma:description="Skip this property." ma:hidden="true" ma:internalName="Importance" ma:readOnly="false" ma:percentage="FALSE">
      <xsd:simpleType>
        <xsd:restriction base="dms:Number"/>
      </xsd:simpleType>
    </xsd:element>
    <xsd:element name="Received" ma:index="43" nillable="true" ma:displayName="Received" ma:description="Skip this property." ma:format="DateTime" ma:hidden="true" ma:internalName="Received" ma:readOnly="false">
      <xsd:simpleType>
        <xsd:restriction base="dms:DateTime"/>
      </xsd:simpleType>
    </xsd:element>
    <xsd:element name="Received-UTC" ma:index="44" nillable="true" ma:displayName="Received-UTC" ma:description="Skip this property." ma:format="DateTime" ma:hidden="true" ma:internalName="Received_x002d_UTC" ma:readOnly="false">
      <xsd:simpleType>
        <xsd:restriction base="dms:DateTime"/>
      </xsd:simpleType>
    </xsd:element>
    <xsd:element name="Sensitivity" ma:index="45" nillable="true" ma:displayName="Sensitivity" ma:description="Skip this property." ma:hidden="true" ma:internalName="Sensitivity" ma:readOnly="false" ma:percentage="FALSE">
      <xsd:simpleType>
        <xsd:restriction base="dms:Number"/>
      </xsd:simpleType>
    </xsd:element>
    <xsd:element name="Sent" ma:index="46" nillable="true" ma:displayName="Sent" ma:description="Skip this property." ma:format="DateTime" ma:hidden="true" ma:internalName="Sent" ma:readOnly="false">
      <xsd:simpleType>
        <xsd:restriction base="dms:DateTime"/>
      </xsd:simpleType>
    </xsd:element>
    <xsd:element name="Sent-UTC" ma:index="47" nillable="true" ma:displayName="Sent-UTC" ma:description="Skip this property." ma:format="DateTime" ma:hidden="true" ma:internalName="Sent_x002d_UTC" ma:readOnly="false">
      <xsd:simpleType>
        <xsd:restriction base="dms:DateTime"/>
      </xsd:simpleType>
    </xsd:element>
    <xsd:element name="To" ma:index="48" nillable="true" ma:displayName="To" ma:description="Skip this property." ma:hidden="true" ma:internalName="To" ma:readOnly="false">
      <xsd:simpleType>
        <xsd:restriction base="dms:Text">
          <xsd:maxLength value="255"/>
        </xsd:restriction>
      </xsd:simpleType>
    </xsd:element>
    <xsd:element name="To-Address" ma:index="49" nillable="true" ma:displayName="To-Address" ma:description="Skip this property." ma:hidden="true" ma:internalName="To_x002d_Address" ma:readOnly="false">
      <xsd:simpleType>
        <xsd:restriction base="dms:Text">
          <xsd:maxLength value="255"/>
        </xsd:restriction>
      </xsd:simpleType>
    </xsd:element>
    <xsd:element name="To-Type" ma:index="50" nillable="true" ma:displayName="To-Type" ma:description="Skip this property." ma:hidden="true" ma:internalName="To_x002d_Type" ma:readOnly="false">
      <xsd:simpleType>
        <xsd:restriction base="dms:Text">
          <xsd:maxLength value="255"/>
        </xsd:restriction>
      </xsd:simpleType>
    </xsd:element>
    <xsd:element name="Attachment1" ma:index="51" nillable="true" ma:displayName="Attachment" ma:default="0" ma:description="Skip this property." ma:internalName="Attachment1" ma:readOnly="false">
      <xsd:simpleType>
        <xsd:restriction base="dms:Boolean"/>
      </xsd:simpleType>
    </xsd:element>
    <xsd:element name="p98d70dd8ed040bc88269a354e25d0ae" ma:index="52" nillable="true" ma:taxonomy="true" ma:internalName="p98d70dd8ed040bc88269a354e25d0ae" ma:taxonomyFieldName="Content_x0020_Author" ma:displayName="Content Author" ma:default="" ma:fieldId="{998d70dd-8ed0-40bc-8826-9a354e25d0ae}" ma:sspId="72071d1e-42f4-41cd-a76a-92fc8b7911e4" ma:termSetId="852062a6-9ab1-4fd0-a9a2-b7abcc1529c3" ma:anchorId="00000000-0000-0000-0000-000000000000" ma:open="true" ma:isKeyword="false">
      <xsd:complexType>
        <xsd:sequence>
          <xsd:element ref="pc:Terms" minOccurs="0" maxOccurs="1"/>
        </xsd:sequence>
      </xsd:complexType>
    </xsd:element>
    <xsd:element name="e9b28ad0c64e45e09ad56ab178d2047b" ma:index="54" nillable="true" ma:taxonomy="true" ma:internalName="e9b28ad0c64e45e09ad56ab178d2047b" ma:taxonomyFieldName="Municipality" ma:displayName="Municipality" ma:default="" ma:fieldId="{e9b28ad0-c64e-45e0-9ad5-6ab178d2047b}" ma:sspId="72071d1e-42f4-41cd-a76a-92fc8b7911e4" ma:termSetId="5292368d-1419-4911-bf17-38763821d004" ma:anchorId="00000000-0000-0000-0000-000000000000" ma:open="false" ma:isKeyword="false">
      <xsd:complexType>
        <xsd:sequence>
          <xsd:element ref="pc:Terms" minOccurs="0" maxOccurs="1"/>
        </xsd:sequence>
      </xsd:complexType>
    </xsd:element>
    <xsd:element name="Cycle_x0020_or_x0020_Term" ma:index="56" nillable="true" ma:displayName="Cycle or Term" ma:internalName="Cycle_x0020_or_x0020_Term">
      <xsd:simpleType>
        <xsd:restriction base="dms:Text">
          <xsd:maxLength value="255"/>
        </xsd:restriction>
      </xsd:simpleType>
    </xsd:element>
    <xsd:element name="la8f40328fe54900b785a8eb2d16e05e" ma:index="60" nillable="true" ma:taxonomy="true" ma:internalName="la8f40328fe54900b785a8eb2d16e05e" ma:taxonomyFieldName="Project_x0020_or_x0020_Campaign" ma:displayName="Project or Campaign" ma:default="" ma:fieldId="{5a8f4032-8fe5-4900-b785-a8eb2d16e05e}" ma:sspId="72071d1e-42f4-41cd-a76a-92fc8b7911e4" ma:termSetId="c467e74e-ae96-4be2-99c0-de05cbd5a798" ma:anchorId="00000000-0000-0000-0000-000000000000" ma:open="false" ma:isKeyword="false">
      <xsd:complexType>
        <xsd:sequence>
          <xsd:element ref="pc:Terms" minOccurs="0" maxOccurs="1"/>
        </xsd:sequence>
      </xsd:complexType>
    </xsd:element>
    <xsd:element name="md48d990179c462b9c324f5d816e4325" ma:index="62" nillable="true" ma:taxonomy="true" ma:internalName="md48d990179c462b9c324f5d816e4325" ma:taxonomyFieldName="Committee_x002C__x0020_Group_x002C__x0020_Task_x0020_Force" ma:displayName="Committee, Group, Task Force" ma:default="" ma:fieldId="{6d48d990-179c-462b-9c32-4f5d816e4325}" ma:sspId="72071d1e-42f4-41cd-a76a-92fc8b7911e4" ma:termSetId="a5af7ee5-80ff-4a5f-96bd-147365ca0c94" ma:anchorId="00000000-0000-0000-0000-000000000000" ma:open="false" ma:isKeyword="false">
      <xsd:complexType>
        <xsd:sequence>
          <xsd:element ref="pc:Terms" minOccurs="0" maxOccurs="1"/>
        </xsd:sequence>
      </xsd:complexType>
    </xsd:element>
    <xsd:element name="l47e3f044f9a4df4a7582916cb983551" ma:index="65" nillable="true" ma:taxonomy="true" ma:internalName="l47e3f044f9a4df4a7582916cb983551" ma:taxonomyFieldName="Originating_x0020_Service_x0020_or_x0020_Program" ma:displayName="Originating Service or Program" ma:default="" ma:fieldId="{547e3f04-4f9a-4df4-a758-2916cb983551}" ma:sspId="72071d1e-42f4-41cd-a76a-92fc8b7911e4" ma:termSetId="3f3b56ce-d761-4423-bf69-87c911b9b67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a7b7c4-2425-4b90-bda5-b990a11b1754" elementFormDefault="qualified">
    <xsd:import namespace="http://schemas.microsoft.com/office/2006/documentManagement/types"/>
    <xsd:import namespace="http://schemas.microsoft.com/office/infopath/2007/PartnerControls"/>
    <xsd:element name="CWRMItemUniqueId" ma:index="11" nillable="true" ma:displayName="Content ID" ma:description="A universally unique identifier assigned to the item." ma:hidden="true" ma:internalName="CWRMItemUniqueId" ma:readOnly="true">
      <xsd:simpleType>
        <xsd:restriction base="dms:Text"/>
      </xsd:simpleType>
    </xsd:element>
    <xsd:element name="CWRMItemRecordState" ma:index="12" nillable="true" ma:displayName="Record State" ma:description="The current state of this item as it pertains to records management." ma:hidden="true" ma:internalName="CWRMItemRecordState" ma:readOnly="true">
      <xsd:simpleType>
        <xsd:restriction base="dms:Text"/>
      </xsd:simpleType>
    </xsd:element>
    <xsd:element name="CWRMItemRecordCategory" ma:index="13" nillable="true" ma:displayName="Record Category" ma:description="Identifies the current record category for the item." ma:hidden="true" ma:internalName="CWRMItemRecordCategory" ma:readOnly="true">
      <xsd:simpleType>
        <xsd:restriction base="dms:Text"/>
      </xsd:simpleType>
    </xsd:element>
    <xsd:element name="CWRMItemRecordClassificationTaxHTField0" ma:index="14" nillable="true" ma:taxonomy="true" ma:internalName="CWRMItemRecordClassificationTaxHTField0" ma:taxonomyFieldName="CWRMItemRecordClassification" ma:displayName="Record Classification" ma:default="" ma:fieldId="{e94be97f-fb02-4deb-9c3d-6d978a059d35}" ma:sspId="72071d1e-42f4-41cd-a76a-92fc8b7911e4" ma:termSetId="623f1661-02cc-45b2-bd33-576a715c0c9d" ma:anchorId="00000000-0000-0000-0000-000000000000" ma:open="false" ma:isKeyword="false">
      <xsd:complexType>
        <xsd:sequence>
          <xsd:element ref="pc:Terms" minOccurs="0" maxOccurs="1"/>
        </xsd:sequence>
      </xsd:complexType>
    </xsd:element>
    <xsd:element name="CWRMItemRecordStatus" ma:index="18" nillable="true" ma:displayName="Record Status" ma:description="The current status of this item as it pertains to records management." ma:hidden="true" ma:internalName="CWRMItemRecordStatus" ma:readOnly="true">
      <xsd:simpleType>
        <xsd:restriction base="dms:Text"/>
      </xsd:simpleType>
    </xsd:element>
    <xsd:element name="CWRMItemRecordDeclaredDate" ma:index="19" nillable="true" ma:displayName="Record Declared Date" ma:description="The date and time that the item was declared a record." ma:hidden="true" ma:internalName="CWRMItemRecordDeclaredDate" ma:readOnly="true">
      <xsd:simpleType>
        <xsd:restriction base="dms:DateTime"/>
      </xsd:simpleType>
    </xsd:element>
    <xsd:element name="CWRMItemRecordVital" ma:index="20" nillable="true" ma:displayName="Record Vital" ma:description="Indicates if this item is considered vital to the organization." ma:hidden="true" ma:internalName="CWRMItemRecordVital" ma:readOnly="true">
      <xsd:simpleType>
        <xsd:restriction base="dms:Boolean"/>
      </xsd:simpleType>
    </xsd:element>
    <xsd:element name="CWRMItemRecordData" ma:index="21" nillable="true" ma:displayName="Record Data" ma:description="Contains system specific record data for the item." ma:hidden="true" ma:internalName="CWRMItemRecordData">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2071d1e-42f4-41cd-a76a-92fc8b7911e4" ContentTypeId="0x010100F382F9BFB399FD4699E65B7221A51A440210"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Collabware CLM Item Unique ID</Name>
    <Synchronization>Synchronous</Synchronization>
    <Type>1</Type>
    <SequenceNumber>1</SequenceNumber>
    <Url/>
    <Assembly>Collabware.SharePoint.RecordsManagement, Version=1.0.0.0, Culture=neutral, PublicKeyToken=801662d3f2b71412</Assembly>
    <Class>Collabware.SharePoint.RecordsManagement.ItemUniqueIdContentTypeReceiver</Class>
    <Data/>
    <Filter/>
  </Receiver>
  <Receiver>
    <Name>Collabware CLM Item Processing</Name>
    <Synchronization>Synchronous</Synchronization>
    <Type>10001</Type>
    <SequenceNumber>12000</SequenceNumber>
    <Url/>
    <Assembly>Collabware.SharePoint.RecordsManagement, Version=1.0.0.0, Culture=neutral, PublicKeyToken=801662d3f2b71412</Assembly>
    <Class>Collabware.SharePoint.RecordsManagement.ItemProcessingContentTypeReceiver</Class>
    <Data/>
    <Filter/>
  </Receiver>
  <Receiver>
    <Name>Collabware CLM Item Processing</Name>
    <Synchronization>Asynchronous</Synchronization>
    <Type>10002</Type>
    <SequenceNumber>12001</SequenceNumber>
    <Url/>
    <Assembly>Collabware.SharePoint.RecordsManagement, Version=1.0.0.0, Culture=neutral, PublicKeyToken=801662d3f2b71412</Assembly>
    <Class>Collabware.SharePoint.RecordsManagement.ItemProcessingContentTypeReceiver</Class>
    <Data/>
    <Filter/>
  </Receiver>
  <Receiver>
    <Name>Collabware CLM Item Processing</Name>
    <Synchronization>Asynchronous</Synchronization>
    <Type>10004</Type>
    <SequenceNumber>12002</SequenceNumber>
    <Url/>
    <Assembly>Collabware.SharePoint.RecordsManagement, Version=1.0.0.0, Culture=neutral, PublicKeyToken=801662d3f2b71412</Assembly>
    <Class>Collabware.SharePoint.RecordsManagement.ItemProcessingContentTypeReceiver</Class>
    <Data/>
    <Filter/>
  </Receiver>
  <Receiver>
    <Name>Collabware CLM Item Audit</Name>
    <Synchronization>Asynchronous</Synchronization>
    <Type>10001</Type>
    <SequenceNumber>11000</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10002</Type>
    <SequenceNumber>11001</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10005</Type>
    <SequenceNumber>11002</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10006</Type>
    <SequenceNumber>11003</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10004</Type>
    <SequenceNumber>11004</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Synchronous</Synchronization>
    <Type>3</Type>
    <SequenceNumber>11005</SequenceNumber>
    <Url/>
    <Assembly>Collabware.SharePoint.RecordsManagement, Version=1.0.0.0, Culture=neutral, PublicKeyToken=801662d3f2b71412</Assembly>
    <Class>Collabware.SharePoint.RecordsManagement.ItemAuditContentTypeReceiver</Class>
    <Data/>
    <Filter/>
  </Receiver>
  <Receiver>
    <Name>Collabware CLM Item Security</Name>
    <Synchronization>Asynchronous</Synchronization>
    <Type>10002</Type>
    <SequenceNumber>13000</SequenceNumber>
    <Url/>
    <Assembly>Collabware.SharePoint.RecordsManagement, Version=1.0.0.0, Culture=neutral, PublicKeyToken=801662d3f2b71412</Assembly>
    <Class>Collabware.SharePoint.RecordsManagement.ItemSecurityContentTypeReceiver</Class>
    <Data/>
    <Filter/>
  </Receiver>
</spe:Receivers>
</file>

<file path=customXml/itemProps1.xml><?xml version="1.0" encoding="utf-8"?>
<ds:datastoreItem xmlns:ds="http://schemas.openxmlformats.org/officeDocument/2006/customXml" ds:itemID="{33C5AA5B-2590-45EC-B69E-75DA5DFBDA12}">
  <ds:schemaRefs>
    <ds:schemaRef ds:uri="http://schemas.microsoft.com/sharepoint/v3/contenttype/forms"/>
  </ds:schemaRefs>
</ds:datastoreItem>
</file>

<file path=customXml/itemProps2.xml><?xml version="1.0" encoding="utf-8"?>
<ds:datastoreItem xmlns:ds="http://schemas.openxmlformats.org/officeDocument/2006/customXml" ds:itemID="{1A548E25-7274-4077-A7CB-198523028487}">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23a7b7c4-2425-4b90-bda5-b990a11b1754"/>
    <ds:schemaRef ds:uri="http://schemas.microsoft.com/office/infopath/2007/PartnerControls"/>
    <ds:schemaRef ds:uri="1bfa0af9-9ac9-4b51-8ade-5c105135c4b4"/>
    <ds:schemaRef ds:uri="http://www.w3.org/XML/1998/namespace"/>
    <ds:schemaRef ds:uri="http://purl.org/dc/dcmitype/"/>
  </ds:schemaRefs>
</ds:datastoreItem>
</file>

<file path=customXml/itemProps3.xml><?xml version="1.0" encoding="utf-8"?>
<ds:datastoreItem xmlns:ds="http://schemas.openxmlformats.org/officeDocument/2006/customXml" ds:itemID="{0B9C6A51-4418-45E0-9DDC-EDE1885B4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bfa0af9-9ac9-4b51-8ade-5c105135c4b4"/>
    <ds:schemaRef ds:uri="23a7b7c4-2425-4b90-bda5-b990a11b17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20B35B8-9E23-49E1-B8EE-D2C4FF3CFF6C}">
  <ds:schemaRefs>
    <ds:schemaRef ds:uri="Microsoft.SharePoint.Taxonomy.ContentTypeSync"/>
  </ds:schemaRefs>
</ds:datastoreItem>
</file>

<file path=customXml/itemProps5.xml><?xml version="1.0" encoding="utf-8"?>
<ds:datastoreItem xmlns:ds="http://schemas.openxmlformats.org/officeDocument/2006/customXml" ds:itemID="{9103ED12-4C31-43BD-9822-C34FDF1E081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PHSD_Widescreen_2022</Template>
  <TotalTime>0</TotalTime>
  <Words>5367</Words>
  <Application>Microsoft Office PowerPoint</Application>
  <PresentationFormat>Widescreen</PresentationFormat>
  <Paragraphs>369</Paragraphs>
  <Slides>32</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Segoe UI</vt:lpstr>
      <vt:lpstr>Unit Pro</vt:lpstr>
      <vt:lpstr>1_PHSD Widescreen EN</vt:lpstr>
      <vt:lpstr>2_PHSD Widescreen FR</vt:lpstr>
      <vt:lpstr>Le vapotage et les cigarettes électroniques</vt:lpstr>
      <vt:lpstr>Qu’est-ce que le vapotage?</vt:lpstr>
      <vt:lpstr>Les cigarettes électroniques et les produits de vapotage</vt:lpstr>
      <vt:lpstr>Composants d’un dispositif de vapotage :</vt:lpstr>
      <vt:lpstr>Quelle est la différence?</vt:lpstr>
      <vt:lpstr>Selon vous, pourquoi les gens vapotent-ils?</vt:lpstr>
      <vt:lpstr>À votre avis, que contient le jus à vapoter?</vt:lpstr>
      <vt:lpstr>Liquide de vapotage (Liquide [jus] à vapoter)</vt:lpstr>
      <vt:lpstr>Quels autres produits  contiennent ces ingrédients?</vt:lpstr>
      <vt:lpstr>Laquelle de ces substances chimiques se trouve dans l’aérosol des cigarettes électroniques?</vt:lpstr>
      <vt:lpstr>Que sont ces substances chimiques? </vt:lpstr>
      <vt:lpstr>Pensez-vous qu’il est sécuritaire de vapoter?</vt:lpstr>
      <vt:lpstr>Moins nocif N’EST PAS synonyme de sûr</vt:lpstr>
      <vt:lpstr>PowerPoint Presentation</vt:lpstr>
      <vt:lpstr>Comment cela fonctionne : du liquide à la vapeur</vt:lpstr>
      <vt:lpstr>Effets de la nicotine après 10 secondes</vt:lpstr>
      <vt:lpstr>La nicotine</vt:lpstr>
      <vt:lpstr>Comment fonctionne la dépendance à la nicotine?</vt:lpstr>
      <vt:lpstr>Une personne peut-elle faire une surdose de nicotine?</vt:lpstr>
      <vt:lpstr>Ce N’EST PAS une bonne idée de partager</vt:lpstr>
      <vt:lpstr>PowerPoint Presentation</vt:lpstr>
      <vt:lpstr>Considérations d’ordre juridique</vt:lpstr>
      <vt:lpstr>Il est plus facile de dire non maintenant que d’essayer de cesser plus tard.</vt:lpstr>
      <vt:lpstr>PowerPoint Presentation</vt:lpstr>
      <vt:lpstr>Besoin d’aide ou de soutien?</vt:lpstr>
      <vt:lpstr>Références</vt:lpstr>
      <vt:lpstr>Références</vt:lpstr>
      <vt:lpstr>Références</vt:lpstr>
      <vt:lpstr>Références</vt:lpstr>
      <vt:lpstr>Références</vt:lpstr>
      <vt:lpstr>Références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Vaping_and_e-cigarettes_presentation_grades_7-12_Feb_2023_FR</dc:title>
  <dc:creator/>
  <cp:lastModifiedBy/>
  <cp:revision>2</cp:revision>
  <dcterms:created xsi:type="dcterms:W3CDTF">2023-02-02T16:06:44Z</dcterms:created>
  <dcterms:modified xsi:type="dcterms:W3CDTF">2023-02-15T13:37:13Z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0x010100F382F9BFB399FD4699E65B7221A51A44021000876C4601FB8D6F418BFEECE40F7FAEBE</vt:lpwstr>
  </property>
  <property fmtid="{D5CDD505-2E9C-101B-9397-08002B2CF9AE}" pid="3" name="_dlc_policyId">
    <vt:lpwstr>/sites/SDHU/tc/Programming and Tools</vt:lpwstr>
  </property>
  <property fmtid="{D5CDD505-2E9C-101B-9397-08002B2CF9AE}" pid="4" name="ItemRetentionFormula">
    <vt:lpwstr/>
  </property>
  <property fmtid="{D5CDD505-2E9C-101B-9397-08002B2CF9AE}" pid="5" name="Content Author">
    <vt:lpwstr/>
  </property>
  <property fmtid="{D5CDD505-2E9C-101B-9397-08002B2CF9AE}" pid="6" name="Originating Service or Program">
    <vt:lpwstr>4815;#School health promotion|735605e3-185f-4ad3-ab95-85b1448c208f</vt:lpwstr>
  </property>
  <property fmtid="{D5CDD505-2E9C-101B-9397-08002B2CF9AE}" pid="7" name="Committee, Group, Task Force">
    <vt:lpwstr/>
  </property>
  <property fmtid="{D5CDD505-2E9C-101B-9397-08002B2CF9AE}" pid="8" name="CWRMItemRecordClassification">
    <vt:lpwstr>471;#Comprehensive Tobacco Control|98d751a7-62bb-446b-8559-e6dc13309b8d</vt:lpwstr>
  </property>
  <property fmtid="{D5CDD505-2E9C-101B-9397-08002B2CF9AE}" pid="9" name="Document Status">
    <vt:lpwstr>1;#Draft|81d28fdf-732b-4ed1-b198-fde72d06308e</vt:lpwstr>
  </property>
  <property fmtid="{D5CDD505-2E9C-101B-9397-08002B2CF9AE}" pid="10" name="Project or Campaign">
    <vt:lpwstr/>
  </property>
  <property fmtid="{D5CDD505-2E9C-101B-9397-08002B2CF9AE}" pid="11" name="Municipality">
    <vt:lpwstr/>
  </property>
  <property fmtid="{D5CDD505-2E9C-101B-9397-08002B2CF9AE}" pid="12" name="Topics">
    <vt:lpwstr>4150;#vaping|9854d1e5-fa23-4898-9f42-92a8f08ee4d6;#594;# E-Cigarettes|903d3d16-571f-4ea1-b673-7da12141d591</vt:lpwstr>
  </property>
  <property fmtid="{D5CDD505-2E9C-101B-9397-08002B2CF9AE}" pid="13" name="Responsible Service or Program">
    <vt:lpwstr>4815;#School health promotion|735605e3-185f-4ad3-ab95-85b1448c208f</vt:lpwstr>
  </property>
  <property fmtid="{D5CDD505-2E9C-101B-9397-08002B2CF9AE}" pid="14" name="Document Type">
    <vt:lpwstr>104;#Presentation|279cfbf1-77b8-4f17-b160-679df1e9c60d</vt:lpwstr>
  </property>
  <property fmtid="{D5CDD505-2E9C-101B-9397-08002B2CF9AE}" pid="15" name="_dlc_DocIdItemGuid">
    <vt:lpwstr>14efdb9a-8bd2-4e96-89cd-338c3a30e833</vt:lpwstr>
  </property>
</Properties>
</file>